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59" r:id="rId6"/>
    <p:sldId id="262" r:id="rId7"/>
    <p:sldId id="263" r:id="rId8"/>
    <p:sldId id="260" r:id="rId9"/>
    <p:sldId id="266" r:id="rId10"/>
    <p:sldId id="264" r:id="rId11"/>
    <p:sldId id="26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22CB8-3E4B-5264-CD18-B64C7EAF386B}" v="10" dt="2023-02-06T13:32:11.575"/>
    <p1510:client id="{A6441025-3444-96A0-3450-4D28B06D80B3}" v="147" dt="2023-01-31T13:18:31.710"/>
    <p1510:client id="{EF4FA477-01A9-ADC0-BC4D-103B8B588E23}" v="2" dt="2023-01-31T13:20:24.402"/>
    <p1510:client id="{F5CF0242-404B-4E38-9C4A-6768F3CBB6B5}" v="330" dt="2023-01-31T13:33:56.4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2935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0773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872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094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850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06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857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8104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69470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199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271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4208246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thegundivas.com/2011/02/sad-day-happy-day.html"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dirty="0">
                <a:cs typeface="Calibri Light"/>
              </a:rPr>
              <a:t>Crossing the Valley</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sz="3600">
                <a:cs typeface="Calibri"/>
              </a:rPr>
              <a:t>Author: Noah Pachano</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1BEE-AFBD-BEFD-CB64-E05FE5211728}"/>
              </a:ext>
            </a:extLst>
          </p:cNvPr>
          <p:cNvSpPr>
            <a:spLocks noGrp="1"/>
          </p:cNvSpPr>
          <p:nvPr>
            <p:ph type="title"/>
          </p:nvPr>
        </p:nvSpPr>
        <p:spPr/>
        <p:txBody>
          <a:bodyPr/>
          <a:lstStyle/>
          <a:p>
            <a:r>
              <a:rPr lang="en-US" b="1">
                <a:solidFill>
                  <a:schemeClr val="bg1"/>
                </a:solidFill>
                <a:cs typeface="Calibri Light"/>
              </a:rPr>
              <a:t>You decided to keep walking</a:t>
            </a:r>
          </a:p>
        </p:txBody>
      </p:sp>
      <p:sp>
        <p:nvSpPr>
          <p:cNvPr id="3" name="Content Placeholder 2">
            <a:extLst>
              <a:ext uri="{FF2B5EF4-FFF2-40B4-BE49-F238E27FC236}">
                <a16:creationId xmlns:a16="http://schemas.microsoft.com/office/drawing/2014/main" id="{FABD29ED-70CF-0B75-4514-CB672196774C}"/>
              </a:ext>
            </a:extLst>
          </p:cNvPr>
          <p:cNvSpPr>
            <a:spLocks noGrp="1"/>
          </p:cNvSpPr>
          <p:nvPr>
            <p:ph idx="1"/>
          </p:nvPr>
        </p:nvSpPr>
        <p:spPr>
          <a:xfrm>
            <a:off x="766313" y="1523701"/>
            <a:ext cx="10515600" cy="1907188"/>
          </a:xfrm>
        </p:spPr>
        <p:txBody>
          <a:bodyPr vert="horz" lIns="91440" tIns="45720" rIns="91440" bIns="45720" rtlCol="0" anchor="t">
            <a:normAutofit/>
          </a:bodyPr>
          <a:lstStyle/>
          <a:p>
            <a:r>
              <a:rPr lang="en-US" dirty="0">
                <a:solidFill>
                  <a:schemeClr val="bg1"/>
                </a:solidFill>
                <a:cs typeface="Calibri"/>
              </a:rPr>
              <a:t>You found a hole deep in the ground with a sign saying Treasure down this hole. You don’t know whether to go down the hole or not. You are tired, you need water, and you want this to be over with, what do you do?</a:t>
            </a:r>
          </a:p>
        </p:txBody>
      </p:sp>
      <p:sp>
        <p:nvSpPr>
          <p:cNvPr id="4" name="TextBox 3">
            <a:extLst>
              <a:ext uri="{FF2B5EF4-FFF2-40B4-BE49-F238E27FC236}">
                <a16:creationId xmlns:a16="http://schemas.microsoft.com/office/drawing/2014/main" id="{6514E9F5-F02E-2A7C-CDF6-43AF8ABC4A27}"/>
              </a:ext>
            </a:extLst>
          </p:cNvPr>
          <p:cNvSpPr txBox="1"/>
          <p:nvPr/>
        </p:nvSpPr>
        <p:spPr>
          <a:xfrm>
            <a:off x="1154252" y="4605130"/>
            <a:ext cx="2743200" cy="584775"/>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hlinkClick r:id="rId2" action="ppaction://hlinksldjump"/>
              </a:rPr>
              <a:t>Go down hole</a:t>
            </a:r>
            <a:endParaRPr lang="en-US" sz="3200"/>
          </a:p>
        </p:txBody>
      </p:sp>
      <p:sp>
        <p:nvSpPr>
          <p:cNvPr id="5" name="TextBox 4">
            <a:extLst>
              <a:ext uri="{FF2B5EF4-FFF2-40B4-BE49-F238E27FC236}">
                <a16:creationId xmlns:a16="http://schemas.microsoft.com/office/drawing/2014/main" id="{04C2D939-EF5F-0BF4-1452-B32136F5FAD8}"/>
              </a:ext>
            </a:extLst>
          </p:cNvPr>
          <p:cNvSpPr txBox="1"/>
          <p:nvPr/>
        </p:nvSpPr>
        <p:spPr>
          <a:xfrm>
            <a:off x="7655943" y="4609819"/>
            <a:ext cx="2743200" cy="584775"/>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hlinkClick r:id="rId3" action="ppaction://hlinksldjump"/>
              </a:rPr>
              <a:t>Keep walking</a:t>
            </a:r>
            <a:endParaRPr lang="en-US" sz="3200"/>
          </a:p>
        </p:txBody>
      </p:sp>
    </p:spTree>
    <p:extLst>
      <p:ext uri="{BB962C8B-B14F-4D97-AF65-F5344CB8AC3E}">
        <p14:creationId xmlns:p14="http://schemas.microsoft.com/office/powerpoint/2010/main" val="9840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7F7A-117B-DDD9-72CE-B895C76D4758}"/>
              </a:ext>
            </a:extLst>
          </p:cNvPr>
          <p:cNvSpPr>
            <a:spLocks noGrp="1"/>
          </p:cNvSpPr>
          <p:nvPr>
            <p:ph type="title"/>
          </p:nvPr>
        </p:nvSpPr>
        <p:spPr/>
        <p:txBody>
          <a:bodyPr/>
          <a:lstStyle/>
          <a:p>
            <a:r>
              <a:rPr lang="en-US">
                <a:cs typeface="Calibri Light"/>
              </a:rPr>
              <a:t>You choose to keep walking</a:t>
            </a:r>
            <a:endParaRPr lang="en-US"/>
          </a:p>
        </p:txBody>
      </p:sp>
      <p:sp>
        <p:nvSpPr>
          <p:cNvPr id="3" name="Content Placeholder 2">
            <a:extLst>
              <a:ext uri="{FF2B5EF4-FFF2-40B4-BE49-F238E27FC236}">
                <a16:creationId xmlns:a16="http://schemas.microsoft.com/office/drawing/2014/main" id="{B876D650-F34B-87EB-D796-5C5E7F3AA5A7}"/>
              </a:ext>
            </a:extLst>
          </p:cNvPr>
          <p:cNvSpPr>
            <a:spLocks noGrp="1"/>
          </p:cNvSpPr>
          <p:nvPr>
            <p:ph idx="1"/>
          </p:nvPr>
        </p:nvSpPr>
        <p:spPr/>
        <p:txBody>
          <a:bodyPr vert="horz" lIns="91440" tIns="45720" rIns="91440" bIns="45720" rtlCol="0" anchor="t">
            <a:normAutofit/>
          </a:bodyPr>
          <a:lstStyle/>
          <a:p>
            <a:r>
              <a:rPr lang="en-US">
                <a:cs typeface="Calibri"/>
              </a:rPr>
              <a:t>You found a chest in the middle of the desert with gold. You gained 50 million dollars. You came back to you house and bought a mansion and a lot of fancy cars. Your happy, rich and successful. </a:t>
            </a:r>
            <a:endParaRPr lang="en-US"/>
          </a:p>
        </p:txBody>
      </p:sp>
      <p:pic>
        <p:nvPicPr>
          <p:cNvPr id="4" name="Picture 4" descr="Icon&#10;&#10;Description automatically generated">
            <a:extLst>
              <a:ext uri="{FF2B5EF4-FFF2-40B4-BE49-F238E27FC236}">
                <a16:creationId xmlns:a16="http://schemas.microsoft.com/office/drawing/2014/main" id="{D99DF295-52DE-29B1-699B-E315F8DE9863}"/>
              </a:ext>
            </a:extLst>
          </p:cNvPr>
          <p:cNvPicPr>
            <a:picLocks noChangeAspect="1"/>
          </p:cNvPicPr>
          <p:nvPr/>
        </p:nvPicPr>
        <p:blipFill>
          <a:blip r:embed="rId3"/>
          <a:stretch>
            <a:fillRect/>
          </a:stretch>
        </p:blipFill>
        <p:spPr>
          <a:xfrm>
            <a:off x="2510013" y="3160204"/>
            <a:ext cx="5359878" cy="3332671"/>
          </a:xfrm>
          <a:prstGeom prst="rect">
            <a:avLst/>
          </a:prstGeom>
        </p:spPr>
      </p:pic>
    </p:spTree>
    <p:extLst>
      <p:ext uri="{BB962C8B-B14F-4D97-AF65-F5344CB8AC3E}">
        <p14:creationId xmlns:p14="http://schemas.microsoft.com/office/powerpoint/2010/main" val="3651323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1F27-1BC8-44CE-06D0-2C1B9E10DA7A}"/>
              </a:ext>
            </a:extLst>
          </p:cNvPr>
          <p:cNvSpPr>
            <a:spLocks noGrp="1"/>
          </p:cNvSpPr>
          <p:nvPr>
            <p:ph type="title"/>
          </p:nvPr>
        </p:nvSpPr>
        <p:spPr>
          <a:xfrm>
            <a:off x="838200" y="23989"/>
            <a:ext cx="10515600" cy="1325563"/>
          </a:xfrm>
        </p:spPr>
        <p:txBody>
          <a:bodyPr/>
          <a:lstStyle/>
          <a:p>
            <a:r>
              <a:rPr lang="en-US" dirty="0">
                <a:cs typeface="Calibri Light"/>
              </a:rPr>
              <a:t>You decided to go down the hole</a:t>
            </a:r>
            <a:endParaRPr lang="en-US" dirty="0"/>
          </a:p>
        </p:txBody>
      </p:sp>
      <p:sp>
        <p:nvSpPr>
          <p:cNvPr id="3" name="Content Placeholder 2">
            <a:extLst>
              <a:ext uri="{FF2B5EF4-FFF2-40B4-BE49-F238E27FC236}">
                <a16:creationId xmlns:a16="http://schemas.microsoft.com/office/drawing/2014/main" id="{C4FFF1BD-9948-97E7-1F0C-25ADF39DEA49}"/>
              </a:ext>
            </a:extLst>
          </p:cNvPr>
          <p:cNvSpPr>
            <a:spLocks noGrp="1"/>
          </p:cNvSpPr>
          <p:nvPr>
            <p:ph idx="1"/>
          </p:nvPr>
        </p:nvSpPr>
        <p:spPr>
          <a:xfrm>
            <a:off x="887349" y="1253331"/>
            <a:ext cx="10515600" cy="4351338"/>
          </a:xfrm>
        </p:spPr>
        <p:txBody>
          <a:bodyPr vert="horz" lIns="91440" tIns="45720" rIns="91440" bIns="45720" rtlCol="0" anchor="t">
            <a:normAutofit/>
          </a:bodyPr>
          <a:lstStyle/>
          <a:p>
            <a:r>
              <a:rPr lang="en-US" dirty="0">
                <a:cs typeface="Calibri"/>
              </a:rPr>
              <a:t>You Look down the hole, you see the dark and nothing more.</a:t>
            </a:r>
            <a:r>
              <a:rPr lang="en-US" dirty="0">
                <a:solidFill>
                  <a:schemeClr val="bg1"/>
                </a:solidFill>
                <a:cs typeface="Calibri"/>
              </a:rPr>
              <a:t> </a:t>
            </a:r>
            <a:r>
              <a:rPr lang="en-US" dirty="0">
                <a:cs typeface="Calibri"/>
              </a:rPr>
              <a:t>You went to reach into the dark trying to find a ladder. You could not find a ladder, you decided to jump down the hole hoping for it to not be that deep. You died from the fall.</a:t>
            </a:r>
            <a:endParaRPr lang="en-US" dirty="0"/>
          </a:p>
        </p:txBody>
      </p:sp>
      <p:pic>
        <p:nvPicPr>
          <p:cNvPr id="4" name="Picture 4">
            <a:extLst>
              <a:ext uri="{FF2B5EF4-FFF2-40B4-BE49-F238E27FC236}">
                <a16:creationId xmlns:a16="http://schemas.microsoft.com/office/drawing/2014/main" id="{15670954-2A92-87DE-65CA-BE7504770EE2}"/>
              </a:ext>
            </a:extLst>
          </p:cNvPr>
          <p:cNvPicPr>
            <a:picLocks noChangeAspect="1"/>
          </p:cNvPicPr>
          <p:nvPr/>
        </p:nvPicPr>
        <p:blipFill rotWithShape="1">
          <a:blip r:embed="rId3"/>
          <a:srcRect l="36559" t="26852" r="37634" b="15217"/>
          <a:stretch/>
        </p:blipFill>
        <p:spPr>
          <a:xfrm>
            <a:off x="4986909" y="2771335"/>
            <a:ext cx="2032870" cy="18991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331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4B347-2EBC-C83F-18C4-2D26F0BFF1E7}"/>
              </a:ext>
            </a:extLst>
          </p:cNvPr>
          <p:cNvSpPr>
            <a:spLocks noGrp="1"/>
          </p:cNvSpPr>
          <p:nvPr>
            <p:ph idx="1"/>
          </p:nvPr>
        </p:nvSpPr>
        <p:spPr>
          <a:xfrm>
            <a:off x="838200" y="143475"/>
            <a:ext cx="10515600" cy="6608582"/>
          </a:xfrm>
        </p:spPr>
        <p:txBody>
          <a:bodyPr vert="horz" lIns="91440" tIns="45720" rIns="91440" bIns="45720" rtlCol="0" anchor="t">
            <a:normAutofit/>
          </a:bodyPr>
          <a:lstStyle/>
          <a:p>
            <a:r>
              <a:rPr lang="en-US" sz="3600" b="1">
                <a:cs typeface="Calibri"/>
              </a:rPr>
              <a:t>Far out in the desert, you are getting ready to cross the most daring and dangerous Valley in the world. If you are successful, you will be a Millionaire but if you are not, you will suffer for life and die after being tortured for 5 years. A man told you about a stack of money in the desert and he gave you the location of it but as I said, you could die.</a:t>
            </a:r>
          </a:p>
        </p:txBody>
      </p:sp>
      <p:sp>
        <p:nvSpPr>
          <p:cNvPr id="4" name="TextBox 3">
            <a:extLst>
              <a:ext uri="{FF2B5EF4-FFF2-40B4-BE49-F238E27FC236}">
                <a16:creationId xmlns:a16="http://schemas.microsoft.com/office/drawing/2014/main" id="{57F55D9E-3302-DA84-FC17-F184A088FAC6}"/>
              </a:ext>
            </a:extLst>
          </p:cNvPr>
          <p:cNvSpPr txBox="1"/>
          <p:nvPr/>
        </p:nvSpPr>
        <p:spPr>
          <a:xfrm>
            <a:off x="839114" y="4704337"/>
            <a:ext cx="2743200" cy="1569660"/>
          </a:xfrm>
          <a:prstGeom prst="rect">
            <a:avLst/>
          </a:prstGeom>
          <a:solidFill>
            <a:schemeClr val="tx2">
              <a:lumMod val="1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3200" b="1" i="1">
                <a:latin typeface="Consolas"/>
                <a:cs typeface="Calibri"/>
                <a:hlinkClick r:id="rId3" action="ppaction://hlinksldjump"/>
              </a:rPr>
              <a:t>Go back home and be poor</a:t>
            </a:r>
            <a:endParaRPr lang="en-US" sz="3200" b="1" i="1">
              <a:latin typeface="Consolas"/>
              <a:cs typeface="Calibri"/>
            </a:endParaRPr>
          </a:p>
        </p:txBody>
      </p:sp>
      <p:sp>
        <p:nvSpPr>
          <p:cNvPr id="5" name="TextBox 4">
            <a:extLst>
              <a:ext uri="{FF2B5EF4-FFF2-40B4-BE49-F238E27FC236}">
                <a16:creationId xmlns:a16="http://schemas.microsoft.com/office/drawing/2014/main" id="{09AF784F-774E-60FE-35BA-13E19FAC0B68}"/>
              </a:ext>
            </a:extLst>
          </p:cNvPr>
          <p:cNvSpPr txBox="1"/>
          <p:nvPr/>
        </p:nvSpPr>
        <p:spPr>
          <a:xfrm>
            <a:off x="7187045" y="4701069"/>
            <a:ext cx="2743200" cy="2062103"/>
          </a:xfrm>
          <a:prstGeom prst="rect">
            <a:avLst/>
          </a:prstGeom>
          <a:solidFill>
            <a:schemeClr val="tx2">
              <a:lumMod val="1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2. </a:t>
            </a:r>
            <a:r>
              <a:rPr lang="en-US" sz="3200" b="1" i="1">
                <a:latin typeface="Consolas"/>
                <a:cs typeface="Calibri"/>
                <a:hlinkClick r:id="rId4" action="ppaction://hlinksldjump"/>
              </a:rPr>
              <a:t>Risk dying and go to the Valley</a:t>
            </a:r>
            <a:endParaRPr lang="en-US" sz="3200" b="1" i="1">
              <a:latin typeface="Consolas"/>
              <a:cs typeface="Calibri"/>
            </a:endParaRPr>
          </a:p>
        </p:txBody>
      </p:sp>
    </p:spTree>
    <p:extLst>
      <p:ext uri="{BB962C8B-B14F-4D97-AF65-F5344CB8AC3E}">
        <p14:creationId xmlns:p14="http://schemas.microsoft.com/office/powerpoint/2010/main" val="245182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a:blip r:embed="rId2"/>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59EF-9A80-9282-5560-DC532B7177C4}"/>
              </a:ext>
            </a:extLst>
          </p:cNvPr>
          <p:cNvSpPr>
            <a:spLocks noGrp="1"/>
          </p:cNvSpPr>
          <p:nvPr>
            <p:ph type="title"/>
          </p:nvPr>
        </p:nvSpPr>
        <p:spPr/>
        <p:txBody>
          <a:bodyPr>
            <a:normAutofit/>
          </a:bodyPr>
          <a:lstStyle/>
          <a:p>
            <a:r>
              <a:rPr lang="en-US" sz="6000" b="1">
                <a:solidFill>
                  <a:schemeClr val="bg1"/>
                </a:solidFill>
                <a:cs typeface="Calibri Light"/>
              </a:rPr>
              <a:t>Go back home and be poor. :(</a:t>
            </a:r>
          </a:p>
        </p:txBody>
      </p:sp>
      <p:sp>
        <p:nvSpPr>
          <p:cNvPr id="3" name="Content Placeholder 2">
            <a:extLst>
              <a:ext uri="{FF2B5EF4-FFF2-40B4-BE49-F238E27FC236}">
                <a16:creationId xmlns:a16="http://schemas.microsoft.com/office/drawing/2014/main" id="{EF5E70CD-895E-26AB-14D8-D842336F95E4}"/>
              </a:ext>
            </a:extLst>
          </p:cNvPr>
          <p:cNvSpPr>
            <a:spLocks noGrp="1"/>
          </p:cNvSpPr>
          <p:nvPr>
            <p:ph idx="1"/>
          </p:nvPr>
        </p:nvSpPr>
        <p:spPr/>
        <p:txBody>
          <a:bodyPr vert="horz" lIns="91440" tIns="45720" rIns="91440" bIns="45720" rtlCol="0" anchor="t">
            <a:normAutofit/>
          </a:bodyPr>
          <a:lstStyle/>
          <a:p>
            <a:r>
              <a:rPr lang="en-US" b="1">
                <a:solidFill>
                  <a:schemeClr val="bg1"/>
                </a:solidFill>
                <a:cs typeface="Calibri"/>
              </a:rPr>
              <a:t>You decided to go back home and be poor. You feel sad when you entered your 500 SQ FT house (this is a Very Small House BTW). You're sitting on your couch and thinking how it would be like to be a millionaire. You start to 2nd guess yourself  wondering if you had chosen the right choice. </a:t>
            </a:r>
          </a:p>
        </p:txBody>
      </p:sp>
      <p:sp>
        <p:nvSpPr>
          <p:cNvPr id="4" name="TextBox 3" title="Go ack to">
            <a:extLst>
              <a:ext uri="{FF2B5EF4-FFF2-40B4-BE49-F238E27FC236}">
                <a16:creationId xmlns:a16="http://schemas.microsoft.com/office/drawing/2014/main" id="{9E8B7C12-B127-41E4-A5B4-453E57BD9968}"/>
              </a:ext>
            </a:extLst>
          </p:cNvPr>
          <p:cNvSpPr txBox="1"/>
          <p:nvPr/>
        </p:nvSpPr>
        <p:spPr>
          <a:xfrm>
            <a:off x="896573" y="4553022"/>
            <a:ext cx="3850255" cy="2062103"/>
          </a:xfrm>
          <a:prstGeom prst="rect">
            <a:avLst/>
          </a:prstGeom>
          <a:solidFill>
            <a:srgbClr val="C00000"/>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3200" b="1">
                <a:solidFill>
                  <a:schemeClr val="bg1"/>
                </a:solidFill>
                <a:latin typeface="Consolas"/>
                <a:cs typeface="Calibri"/>
                <a:hlinkClick r:id="rId3" action="ppaction://hlinksldjump"/>
              </a:rPr>
              <a:t>Go back to the desert and try to cross the Valley.</a:t>
            </a:r>
            <a:endParaRPr lang="en-US" sz="3200" b="1">
              <a:solidFill>
                <a:schemeClr val="bg1"/>
              </a:solidFill>
              <a:latin typeface="Consolas"/>
              <a:cs typeface="Calibri"/>
            </a:endParaRPr>
          </a:p>
        </p:txBody>
      </p:sp>
      <p:sp>
        <p:nvSpPr>
          <p:cNvPr id="5" name="TextBox 4">
            <a:extLst>
              <a:ext uri="{FF2B5EF4-FFF2-40B4-BE49-F238E27FC236}">
                <a16:creationId xmlns:a16="http://schemas.microsoft.com/office/drawing/2014/main" id="{B58E2854-8343-6A49-10CE-8D61C761E49C}"/>
              </a:ext>
            </a:extLst>
          </p:cNvPr>
          <p:cNvSpPr txBox="1"/>
          <p:nvPr/>
        </p:nvSpPr>
        <p:spPr>
          <a:xfrm>
            <a:off x="7298523" y="4551009"/>
            <a:ext cx="4727275" cy="2062103"/>
          </a:xfrm>
          <a:prstGeom prst="rect">
            <a:avLst/>
          </a:prstGeom>
          <a:solidFill>
            <a:srgbClr val="C00000"/>
          </a:solid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cs typeface="Calibri"/>
              </a:rPr>
              <a:t>2. </a:t>
            </a:r>
            <a:r>
              <a:rPr lang="en-US" sz="3200" b="1">
                <a:solidFill>
                  <a:schemeClr val="bg1"/>
                </a:solidFill>
                <a:latin typeface="Consolas"/>
                <a:cs typeface="Calibri"/>
                <a:hlinkClick r:id="rId4" action="ppaction://hlinksldjump"/>
              </a:rPr>
              <a:t>Stay in your house and be homeless soon because you have no money.</a:t>
            </a:r>
            <a:endParaRPr lang="en-US" sz="3200" b="1">
              <a:solidFill>
                <a:schemeClr val="bg1"/>
              </a:solidFill>
              <a:latin typeface="Consolas"/>
              <a:cs typeface="Calibri"/>
            </a:endParaRPr>
          </a:p>
        </p:txBody>
      </p:sp>
    </p:spTree>
    <p:extLst>
      <p:ext uri="{BB962C8B-B14F-4D97-AF65-F5344CB8AC3E}">
        <p14:creationId xmlns:p14="http://schemas.microsoft.com/office/powerpoint/2010/main" val="197993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1625-D941-7CA5-172C-F59C4EC575EB}"/>
              </a:ext>
            </a:extLst>
          </p:cNvPr>
          <p:cNvSpPr>
            <a:spLocks noGrp="1"/>
          </p:cNvSpPr>
          <p:nvPr>
            <p:ph type="title"/>
          </p:nvPr>
        </p:nvSpPr>
        <p:spPr/>
        <p:txBody>
          <a:bodyPr>
            <a:normAutofit fontScale="90000"/>
          </a:bodyPr>
          <a:lstStyle/>
          <a:p>
            <a:r>
              <a:rPr lang="en-US" b="1">
                <a:solidFill>
                  <a:schemeClr val="bg1"/>
                </a:solidFill>
                <a:latin typeface="Consolas"/>
              </a:rPr>
              <a:t>Stay in your house and be homeless soon because you have no money.</a:t>
            </a:r>
            <a:endParaRPr lang="en-US">
              <a:solidFill>
                <a:schemeClr val="bg1"/>
              </a:solidFill>
            </a:endParaRPr>
          </a:p>
        </p:txBody>
      </p:sp>
      <p:sp>
        <p:nvSpPr>
          <p:cNvPr id="3" name="Content Placeholder 2">
            <a:extLst>
              <a:ext uri="{FF2B5EF4-FFF2-40B4-BE49-F238E27FC236}">
                <a16:creationId xmlns:a16="http://schemas.microsoft.com/office/drawing/2014/main" id="{2157CB08-3840-EFF1-446C-EA5A1CCB4257}"/>
              </a:ext>
            </a:extLst>
          </p:cNvPr>
          <p:cNvSpPr>
            <a:spLocks noGrp="1"/>
          </p:cNvSpPr>
          <p:nvPr>
            <p:ph idx="1"/>
          </p:nvPr>
        </p:nvSpPr>
        <p:spPr/>
        <p:txBody>
          <a:bodyPr vert="horz" lIns="91440" tIns="45720" rIns="91440" bIns="45720" rtlCol="0" anchor="t">
            <a:normAutofit/>
          </a:bodyPr>
          <a:lstStyle/>
          <a:p>
            <a:r>
              <a:rPr lang="en-US" b="1">
                <a:solidFill>
                  <a:schemeClr val="bg2">
                    <a:lumMod val="50000"/>
                  </a:schemeClr>
                </a:solidFill>
                <a:cs typeface="Calibri"/>
              </a:rPr>
              <a:t>You decided to be lazy and not go to the valley.  You're very poor, homeless and most importantly, are unsuccessful. This is the end of your story.  BOOOOO-HOOOOO (Choose the other paths)</a:t>
            </a:r>
          </a:p>
        </p:txBody>
      </p:sp>
      <p:pic>
        <p:nvPicPr>
          <p:cNvPr id="4" name="Picture 4" descr="A picture containing shape&#10;&#10;Description automatically generated">
            <a:extLst>
              <a:ext uri="{FF2B5EF4-FFF2-40B4-BE49-F238E27FC236}">
                <a16:creationId xmlns:a16="http://schemas.microsoft.com/office/drawing/2014/main" id="{98598485-EC25-2300-11AA-2DA8CBFB2952}"/>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1518" t="11579" r="11518" b="11053"/>
          <a:stretch/>
        </p:blipFill>
        <p:spPr>
          <a:xfrm>
            <a:off x="1331344" y="3653287"/>
            <a:ext cx="9817523" cy="2697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1896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19450-CB86-4934-CC56-E34953D2F52C}"/>
              </a:ext>
            </a:extLst>
          </p:cNvPr>
          <p:cNvSpPr>
            <a:spLocks noGrp="1"/>
          </p:cNvSpPr>
          <p:nvPr>
            <p:ph type="title"/>
          </p:nvPr>
        </p:nvSpPr>
        <p:spPr/>
        <p:txBody>
          <a:bodyPr/>
          <a:lstStyle/>
          <a:p>
            <a:r>
              <a:rPr lang="en-US" b="1">
                <a:solidFill>
                  <a:schemeClr val="bg1"/>
                </a:solidFill>
                <a:cs typeface="Calibri Light"/>
              </a:rPr>
              <a:t>Risk dying and go to the Valley</a:t>
            </a:r>
          </a:p>
        </p:txBody>
      </p:sp>
      <p:sp>
        <p:nvSpPr>
          <p:cNvPr id="3" name="Content Placeholder 2">
            <a:extLst>
              <a:ext uri="{FF2B5EF4-FFF2-40B4-BE49-F238E27FC236}">
                <a16:creationId xmlns:a16="http://schemas.microsoft.com/office/drawing/2014/main" id="{C3C84C2B-B146-6066-2043-C2DBB25914A1}"/>
              </a:ext>
            </a:extLst>
          </p:cNvPr>
          <p:cNvSpPr>
            <a:spLocks noGrp="1"/>
          </p:cNvSpPr>
          <p:nvPr>
            <p:ph idx="1"/>
          </p:nvPr>
        </p:nvSpPr>
        <p:spPr/>
        <p:txBody>
          <a:bodyPr vert="horz" lIns="91440" tIns="45720" rIns="91440" bIns="45720" rtlCol="0" anchor="t">
            <a:normAutofit/>
          </a:bodyPr>
          <a:lstStyle/>
          <a:p>
            <a:r>
              <a:rPr lang="en-US" b="1">
                <a:solidFill>
                  <a:schemeClr val="bg1"/>
                </a:solidFill>
                <a:cs typeface="Calibri"/>
              </a:rPr>
              <a:t>You decided to risk your life and go to the valley hoping to be rich at the end. The Sun is hot, your tired, you need water, and it's very dry. You start to feel a heat stroke coming along as your laying on the ground. You passed out, you wake up and its nighttime. The nights feel cold to you, but you enjoy it. You get up and keep going. You see 2 paths ahead of you. You must choose one, If you choose the left one you will die. If you choose the right path, you will not know what will happen.</a:t>
            </a:r>
          </a:p>
        </p:txBody>
      </p:sp>
      <p:sp>
        <p:nvSpPr>
          <p:cNvPr id="4" name="TextBox 3">
            <a:extLst>
              <a:ext uri="{FF2B5EF4-FFF2-40B4-BE49-F238E27FC236}">
                <a16:creationId xmlns:a16="http://schemas.microsoft.com/office/drawing/2014/main" id="{3221791B-52B7-846B-E874-5ECA0000E874}"/>
              </a:ext>
            </a:extLst>
          </p:cNvPr>
          <p:cNvSpPr txBox="1"/>
          <p:nvPr/>
        </p:nvSpPr>
        <p:spPr>
          <a:xfrm>
            <a:off x="1737360" y="5577840"/>
            <a:ext cx="2743200" cy="584775"/>
          </a:xfrm>
          <a:prstGeom prst="rect">
            <a:avLst/>
          </a:prstGeom>
          <a:solidFill>
            <a:schemeClr val="accent1">
              <a:lumMod val="40000"/>
              <a:lumOff val="60000"/>
            </a:schemeClr>
          </a:solidFill>
          <a:ln>
            <a:solidFill>
              <a:schemeClr val="accent1">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sz="3200" b="1">
                <a:solidFill>
                  <a:schemeClr val="bg1"/>
                </a:solidFill>
                <a:latin typeface="Consolas"/>
                <a:cs typeface="Calibri"/>
                <a:hlinkClick r:id="rId3" action="ppaction://hlinksldjump"/>
              </a:rPr>
              <a:t>Left Path</a:t>
            </a:r>
            <a:endParaRPr lang="en-US" sz="3200" b="1">
              <a:solidFill>
                <a:schemeClr val="bg1"/>
              </a:solidFill>
              <a:latin typeface="Consolas"/>
              <a:cs typeface="Calibri"/>
            </a:endParaRPr>
          </a:p>
        </p:txBody>
      </p:sp>
      <p:sp>
        <p:nvSpPr>
          <p:cNvPr id="5" name="TextBox 4">
            <a:extLst>
              <a:ext uri="{FF2B5EF4-FFF2-40B4-BE49-F238E27FC236}">
                <a16:creationId xmlns:a16="http://schemas.microsoft.com/office/drawing/2014/main" id="{C8BC0462-C72C-E017-3F39-2D2217783099}"/>
              </a:ext>
            </a:extLst>
          </p:cNvPr>
          <p:cNvSpPr txBox="1"/>
          <p:nvPr/>
        </p:nvSpPr>
        <p:spPr>
          <a:xfrm>
            <a:off x="7588945" y="5578990"/>
            <a:ext cx="2743200" cy="1077218"/>
          </a:xfrm>
          <a:prstGeom prst="rect">
            <a:avLst/>
          </a:prstGeom>
          <a:solidFill>
            <a:schemeClr val="accent1">
              <a:lumMod val="40000"/>
              <a:lumOff val="60000"/>
            </a:schemeClr>
          </a:solidFill>
          <a:ln>
            <a:solidFill>
              <a:schemeClr val="accent1">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cs typeface="Calibri"/>
              </a:rPr>
              <a:t>2.</a:t>
            </a:r>
            <a:r>
              <a:rPr lang="en-US" sz="3200" b="1">
                <a:solidFill>
                  <a:schemeClr val="bg1"/>
                </a:solidFill>
                <a:latin typeface="Consolas"/>
                <a:cs typeface="Calibri"/>
              </a:rPr>
              <a:t> </a:t>
            </a:r>
            <a:r>
              <a:rPr lang="en-US" sz="3200" b="1">
                <a:solidFill>
                  <a:schemeClr val="bg1"/>
                </a:solidFill>
                <a:latin typeface="Consolas"/>
                <a:cs typeface="Calibri"/>
                <a:hlinkClick r:id="rId4" action="ppaction://hlinksldjump"/>
              </a:rPr>
              <a:t>Right Path</a:t>
            </a:r>
            <a:endParaRPr lang="en-US" sz="3200" b="1">
              <a:solidFill>
                <a:schemeClr val="bg1"/>
              </a:solidFill>
              <a:latin typeface="Consolas"/>
            </a:endParaRPr>
          </a:p>
        </p:txBody>
      </p:sp>
    </p:spTree>
    <p:extLst>
      <p:ext uri="{BB962C8B-B14F-4D97-AF65-F5344CB8AC3E}">
        <p14:creationId xmlns:p14="http://schemas.microsoft.com/office/powerpoint/2010/main" val="146769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3FF4-7ADA-1EF2-ECF1-586F93872202}"/>
              </a:ext>
            </a:extLst>
          </p:cNvPr>
          <p:cNvSpPr>
            <a:spLocks noGrp="1"/>
          </p:cNvSpPr>
          <p:nvPr>
            <p:ph type="title"/>
          </p:nvPr>
        </p:nvSpPr>
        <p:spPr/>
        <p:txBody>
          <a:bodyPr/>
          <a:lstStyle/>
          <a:p>
            <a:r>
              <a:rPr lang="en-US">
                <a:cs typeface="Calibri Light"/>
              </a:rPr>
              <a:t>Right Path</a:t>
            </a:r>
          </a:p>
        </p:txBody>
      </p:sp>
      <p:sp>
        <p:nvSpPr>
          <p:cNvPr id="3" name="Content Placeholder 2">
            <a:extLst>
              <a:ext uri="{FF2B5EF4-FFF2-40B4-BE49-F238E27FC236}">
                <a16:creationId xmlns:a16="http://schemas.microsoft.com/office/drawing/2014/main" id="{C3822B33-8D71-768F-5214-F3D7FE945601}"/>
              </a:ext>
            </a:extLst>
          </p:cNvPr>
          <p:cNvSpPr>
            <a:spLocks noGrp="1"/>
          </p:cNvSpPr>
          <p:nvPr>
            <p:ph idx="1"/>
          </p:nvPr>
        </p:nvSpPr>
        <p:spPr>
          <a:xfrm>
            <a:off x="838200" y="1825625"/>
            <a:ext cx="10515600" cy="3503074"/>
          </a:xfrm>
        </p:spPr>
        <p:txBody>
          <a:bodyPr vert="horz" lIns="91440" tIns="45720" rIns="91440" bIns="45720" rtlCol="0" anchor="t">
            <a:normAutofit/>
          </a:bodyPr>
          <a:lstStyle/>
          <a:p>
            <a:r>
              <a:rPr lang="en-US">
                <a:cs typeface="Calibri"/>
              </a:rPr>
              <a:t>You choose the Right path; You feel happy that you did not choose the death (left) path. You kept walking on the right path, it was long hard, and you had no water because you're in the desert. After a 5-hour walk, You found this river that the watercolor was red. You Still drank a lot of it, It tasted weird, but you kept drinking it not knowing that the river was running through a mine and that your drinking deadly water due to acidity and all the toxic metals in the mine that is leaking into the river.</a:t>
            </a:r>
          </a:p>
        </p:txBody>
      </p:sp>
      <p:sp>
        <p:nvSpPr>
          <p:cNvPr id="4" name="TextBox 3">
            <a:extLst>
              <a:ext uri="{FF2B5EF4-FFF2-40B4-BE49-F238E27FC236}">
                <a16:creationId xmlns:a16="http://schemas.microsoft.com/office/drawing/2014/main" id="{5F21A95C-A346-86A4-80B5-C709BCFE49C0}"/>
              </a:ext>
            </a:extLst>
          </p:cNvPr>
          <p:cNvSpPr txBox="1"/>
          <p:nvPr/>
        </p:nvSpPr>
        <p:spPr>
          <a:xfrm>
            <a:off x="1855304" y="5585604"/>
            <a:ext cx="2743200" cy="1077218"/>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hlinkClick r:id="rId3" action="ppaction://hlinksldjump"/>
              </a:rPr>
              <a:t>Keep walking and DIE</a:t>
            </a:r>
            <a:endParaRPr lang="en-US" sz="3200"/>
          </a:p>
        </p:txBody>
      </p:sp>
      <p:sp>
        <p:nvSpPr>
          <p:cNvPr id="5" name="TextBox 4">
            <a:extLst>
              <a:ext uri="{FF2B5EF4-FFF2-40B4-BE49-F238E27FC236}">
                <a16:creationId xmlns:a16="http://schemas.microsoft.com/office/drawing/2014/main" id="{4D3675CF-3660-735E-D637-B76F6CAD173C}"/>
              </a:ext>
            </a:extLst>
          </p:cNvPr>
          <p:cNvSpPr txBox="1"/>
          <p:nvPr/>
        </p:nvSpPr>
        <p:spPr>
          <a:xfrm>
            <a:off x="6341039" y="5571226"/>
            <a:ext cx="2743200" cy="1077218"/>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Calibri"/>
                <a:hlinkClick r:id="rId4" action="ppaction://hlinksldjump"/>
              </a:rPr>
              <a:t>Give up and DIE</a:t>
            </a:r>
            <a:endParaRPr lang="en-US" sz="3200"/>
          </a:p>
        </p:txBody>
      </p:sp>
    </p:spTree>
    <p:extLst>
      <p:ext uri="{BB962C8B-B14F-4D97-AF65-F5344CB8AC3E}">
        <p14:creationId xmlns:p14="http://schemas.microsoft.com/office/powerpoint/2010/main" val="326330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86D8-86B6-F593-1253-3F22ED7555F2}"/>
              </a:ext>
            </a:extLst>
          </p:cNvPr>
          <p:cNvSpPr>
            <a:spLocks noGrp="1"/>
          </p:cNvSpPr>
          <p:nvPr>
            <p:ph type="title"/>
          </p:nvPr>
        </p:nvSpPr>
        <p:spPr>
          <a:xfrm>
            <a:off x="838200" y="120710"/>
            <a:ext cx="10515600" cy="1584355"/>
          </a:xfrm>
        </p:spPr>
        <p:txBody>
          <a:bodyPr/>
          <a:lstStyle/>
          <a:p>
            <a:r>
              <a:rPr lang="en-US" b="1">
                <a:cs typeface="Calibri Light"/>
              </a:rPr>
              <a:t>You decided to keep walking</a:t>
            </a:r>
            <a:endParaRPr lang="en-US" b="1"/>
          </a:p>
        </p:txBody>
      </p:sp>
      <p:sp>
        <p:nvSpPr>
          <p:cNvPr id="3" name="Content Placeholder 2">
            <a:extLst>
              <a:ext uri="{FF2B5EF4-FFF2-40B4-BE49-F238E27FC236}">
                <a16:creationId xmlns:a16="http://schemas.microsoft.com/office/drawing/2014/main" id="{1FBBE7F6-BCD1-5A75-8AE5-54BEBC0BBFC7}"/>
              </a:ext>
            </a:extLst>
          </p:cNvPr>
          <p:cNvSpPr>
            <a:spLocks noGrp="1"/>
          </p:cNvSpPr>
          <p:nvPr>
            <p:ph idx="1"/>
          </p:nvPr>
        </p:nvSpPr>
        <p:spPr>
          <a:xfrm>
            <a:off x="838200" y="1825625"/>
            <a:ext cx="10515600" cy="1461490"/>
          </a:xfrm>
        </p:spPr>
        <p:txBody>
          <a:bodyPr vert="horz" lIns="91440" tIns="45720" rIns="91440" bIns="45720" rtlCol="0" anchor="t">
            <a:normAutofit fontScale="85000" lnSpcReduction="10000"/>
          </a:bodyPr>
          <a:lstStyle/>
          <a:p>
            <a:r>
              <a:rPr lang="en-US" sz="4000" dirty="0">
                <a:cs typeface="Calibri"/>
              </a:rPr>
              <a:t>You keeps walking, you started to feel a bit iffy. You are feeling a lot of pain in your body, the acidity is eating you alive. you died in 5 minutes after drinking.</a:t>
            </a:r>
            <a:endParaRPr lang="en-US" sz="4000" dirty="0"/>
          </a:p>
        </p:txBody>
      </p:sp>
      <p:pic>
        <p:nvPicPr>
          <p:cNvPr id="6" name="Picture 6" descr="Logo&#10;&#10;Description automatically generated">
            <a:extLst>
              <a:ext uri="{FF2B5EF4-FFF2-40B4-BE49-F238E27FC236}">
                <a16:creationId xmlns:a16="http://schemas.microsoft.com/office/drawing/2014/main" id="{936E76CF-0CF8-9BB1-E6E4-EDBEB813DD78}"/>
              </a:ext>
            </a:extLst>
          </p:cNvPr>
          <p:cNvPicPr>
            <a:picLocks noChangeAspect="1"/>
          </p:cNvPicPr>
          <p:nvPr/>
        </p:nvPicPr>
        <p:blipFill>
          <a:blip r:embed="rId2"/>
          <a:stretch>
            <a:fillRect/>
          </a:stretch>
        </p:blipFill>
        <p:spPr>
          <a:xfrm>
            <a:off x="957532" y="3433852"/>
            <a:ext cx="10650746" cy="3311465"/>
          </a:xfrm>
          <a:prstGeom prst="rect">
            <a:avLst/>
          </a:prstGeom>
        </p:spPr>
      </p:pic>
    </p:spTree>
    <p:extLst>
      <p:ext uri="{BB962C8B-B14F-4D97-AF65-F5344CB8AC3E}">
        <p14:creationId xmlns:p14="http://schemas.microsoft.com/office/powerpoint/2010/main" val="423709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30DC7-A141-A894-D289-531E31D32706}"/>
              </a:ext>
            </a:extLst>
          </p:cNvPr>
          <p:cNvSpPr>
            <a:spLocks noGrp="1"/>
          </p:cNvSpPr>
          <p:nvPr>
            <p:ph type="title"/>
          </p:nvPr>
        </p:nvSpPr>
        <p:spPr/>
        <p:txBody>
          <a:bodyPr/>
          <a:lstStyle/>
          <a:p>
            <a:r>
              <a:rPr lang="en-US">
                <a:cs typeface="Calibri Light"/>
              </a:rPr>
              <a:t>Left Path</a:t>
            </a:r>
            <a:endParaRPr lang="en-US"/>
          </a:p>
        </p:txBody>
      </p:sp>
      <p:pic>
        <p:nvPicPr>
          <p:cNvPr id="5" name="Picture 5" descr="Free vector graphic: Death'S Head, Bones, Crossbones - Free Image on ...">
            <a:extLst>
              <a:ext uri="{FF2B5EF4-FFF2-40B4-BE49-F238E27FC236}">
                <a16:creationId xmlns:a16="http://schemas.microsoft.com/office/drawing/2014/main" id="{D7A79A1B-823C-C1CB-38C9-91E9A470A3C8}"/>
              </a:ext>
            </a:extLst>
          </p:cNvPr>
          <p:cNvPicPr>
            <a:picLocks noChangeAspect="1"/>
          </p:cNvPicPr>
          <p:nvPr/>
        </p:nvPicPr>
        <p:blipFill>
          <a:blip r:embed="rId3"/>
          <a:stretch>
            <a:fillRect/>
          </a:stretch>
        </p:blipFill>
        <p:spPr>
          <a:xfrm>
            <a:off x="3042249" y="689578"/>
            <a:ext cx="946030" cy="676805"/>
          </a:xfrm>
          <a:prstGeom prst="rect">
            <a:avLst/>
          </a:prstGeom>
        </p:spPr>
      </p:pic>
      <p:sp>
        <p:nvSpPr>
          <p:cNvPr id="7" name="Content Placeholder 6">
            <a:extLst>
              <a:ext uri="{FF2B5EF4-FFF2-40B4-BE49-F238E27FC236}">
                <a16:creationId xmlns:a16="http://schemas.microsoft.com/office/drawing/2014/main" id="{930F0A23-B040-071E-C1D0-53795421791C}"/>
              </a:ext>
            </a:extLst>
          </p:cNvPr>
          <p:cNvSpPr>
            <a:spLocks noGrp="1"/>
          </p:cNvSpPr>
          <p:nvPr>
            <p:ph idx="1"/>
          </p:nvPr>
        </p:nvSpPr>
        <p:spPr/>
        <p:txBody>
          <a:bodyPr vert="horz" lIns="91440" tIns="45720" rIns="91440" bIns="45720" rtlCol="0" anchor="t">
            <a:normAutofit/>
          </a:bodyPr>
          <a:lstStyle/>
          <a:p>
            <a:r>
              <a:rPr lang="en-US">
                <a:cs typeface="Calibri"/>
              </a:rPr>
              <a:t>You choose the Death (left) Path, You thought that you will be dead by now but you're not. The person who wrote death path was another person like you, Who wanted money. He wrote it to make sure that no one goes on that path because it is the correct path. Whoever choose the right path is not going to find the treasure.</a:t>
            </a:r>
            <a:endParaRPr lang="en-US"/>
          </a:p>
        </p:txBody>
      </p:sp>
      <p:pic>
        <p:nvPicPr>
          <p:cNvPr id="8" name="Picture 5" descr="Free vector graphic: Death'S Head, Bones, Crossbones - Free Image on ...">
            <a:extLst>
              <a:ext uri="{FF2B5EF4-FFF2-40B4-BE49-F238E27FC236}">
                <a16:creationId xmlns:a16="http://schemas.microsoft.com/office/drawing/2014/main" id="{7901CD86-6DB0-03A7-8941-15F77DC01F84}"/>
              </a:ext>
            </a:extLst>
          </p:cNvPr>
          <p:cNvPicPr>
            <a:picLocks noChangeAspect="1"/>
          </p:cNvPicPr>
          <p:nvPr/>
        </p:nvPicPr>
        <p:blipFill>
          <a:blip r:embed="rId3"/>
          <a:stretch>
            <a:fillRect/>
          </a:stretch>
        </p:blipFill>
        <p:spPr>
          <a:xfrm>
            <a:off x="3976777" y="689577"/>
            <a:ext cx="946030" cy="676805"/>
          </a:xfrm>
          <a:prstGeom prst="rect">
            <a:avLst/>
          </a:prstGeom>
        </p:spPr>
      </p:pic>
      <p:pic>
        <p:nvPicPr>
          <p:cNvPr id="9" name="Picture 5" descr="Free vector graphic: Death'S Head, Bones, Crossbones - Free Image on ...">
            <a:extLst>
              <a:ext uri="{FF2B5EF4-FFF2-40B4-BE49-F238E27FC236}">
                <a16:creationId xmlns:a16="http://schemas.microsoft.com/office/drawing/2014/main" id="{098CF79D-1D55-F4F1-74AD-84E952866EED}"/>
              </a:ext>
            </a:extLst>
          </p:cNvPr>
          <p:cNvPicPr>
            <a:picLocks noChangeAspect="1"/>
          </p:cNvPicPr>
          <p:nvPr/>
        </p:nvPicPr>
        <p:blipFill>
          <a:blip r:embed="rId3"/>
          <a:stretch>
            <a:fillRect/>
          </a:stretch>
        </p:blipFill>
        <p:spPr>
          <a:xfrm>
            <a:off x="4911305" y="689578"/>
            <a:ext cx="946030" cy="676805"/>
          </a:xfrm>
          <a:prstGeom prst="rect">
            <a:avLst/>
          </a:prstGeom>
        </p:spPr>
      </p:pic>
      <p:sp>
        <p:nvSpPr>
          <p:cNvPr id="3" name="TextBox 2">
            <a:extLst>
              <a:ext uri="{FF2B5EF4-FFF2-40B4-BE49-F238E27FC236}">
                <a16:creationId xmlns:a16="http://schemas.microsoft.com/office/drawing/2014/main" id="{15D52F7C-1677-2822-07B0-975ADC3D203A}"/>
              </a:ext>
            </a:extLst>
          </p:cNvPr>
          <p:cNvSpPr txBox="1"/>
          <p:nvPr/>
        </p:nvSpPr>
        <p:spPr>
          <a:xfrm>
            <a:off x="1405229" y="4649512"/>
            <a:ext cx="3778369" cy="830997"/>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cs typeface="Calibri"/>
                <a:hlinkClick r:id="rId4" action="ppaction://hlinksldjump"/>
              </a:rPr>
              <a:t>Keep Walking</a:t>
            </a:r>
            <a:endParaRPr lang="en-US" sz="4800">
              <a:cs typeface="Calibri"/>
            </a:endParaRPr>
          </a:p>
        </p:txBody>
      </p:sp>
      <p:sp>
        <p:nvSpPr>
          <p:cNvPr id="4" name="TextBox 3">
            <a:extLst>
              <a:ext uri="{FF2B5EF4-FFF2-40B4-BE49-F238E27FC236}">
                <a16:creationId xmlns:a16="http://schemas.microsoft.com/office/drawing/2014/main" id="{8B8DCCE9-7C20-BA9E-F544-24CB73E156F2}"/>
              </a:ext>
            </a:extLst>
          </p:cNvPr>
          <p:cNvSpPr txBox="1"/>
          <p:nvPr/>
        </p:nvSpPr>
        <p:spPr>
          <a:xfrm>
            <a:off x="8069449" y="4757655"/>
            <a:ext cx="2355011" cy="830997"/>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cs typeface="Calibri"/>
                <a:hlinkClick r:id="rId5" action="ppaction://hlinksldjump"/>
              </a:rPr>
              <a:t>Give up</a:t>
            </a:r>
            <a:endParaRPr lang="en-US" sz="4800">
              <a:cs typeface="Calibri"/>
            </a:endParaRPr>
          </a:p>
        </p:txBody>
      </p:sp>
    </p:spTree>
    <p:extLst>
      <p:ext uri="{BB962C8B-B14F-4D97-AF65-F5344CB8AC3E}">
        <p14:creationId xmlns:p14="http://schemas.microsoft.com/office/powerpoint/2010/main" val="1077537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AAF4D-FE9F-93CC-37FC-B970EDC4818D}"/>
              </a:ext>
            </a:extLst>
          </p:cNvPr>
          <p:cNvSpPr>
            <a:spLocks noGrp="1"/>
          </p:cNvSpPr>
          <p:nvPr>
            <p:ph type="title"/>
          </p:nvPr>
        </p:nvSpPr>
        <p:spPr/>
        <p:txBody>
          <a:bodyPr/>
          <a:lstStyle/>
          <a:p>
            <a:r>
              <a:rPr lang="en-US">
                <a:cs typeface="Calibri Light"/>
              </a:rPr>
              <a:t>Give up</a:t>
            </a:r>
            <a:endParaRPr lang="en-US"/>
          </a:p>
        </p:txBody>
      </p:sp>
      <p:sp>
        <p:nvSpPr>
          <p:cNvPr id="3" name="Content Placeholder 2">
            <a:extLst>
              <a:ext uri="{FF2B5EF4-FFF2-40B4-BE49-F238E27FC236}">
                <a16:creationId xmlns:a16="http://schemas.microsoft.com/office/drawing/2014/main" id="{4546E58B-6650-7B92-EE4D-CAEE5DC91B44}"/>
              </a:ext>
            </a:extLst>
          </p:cNvPr>
          <p:cNvSpPr>
            <a:spLocks noGrp="1"/>
          </p:cNvSpPr>
          <p:nvPr>
            <p:ph idx="1"/>
          </p:nvPr>
        </p:nvSpPr>
        <p:spPr>
          <a:xfrm>
            <a:off x="1672087" y="1710606"/>
            <a:ext cx="10515600" cy="4351338"/>
          </a:xfrm>
        </p:spPr>
        <p:txBody>
          <a:bodyPr vert="horz" lIns="91440" tIns="45720" rIns="91440" bIns="45720" rtlCol="0" anchor="t">
            <a:normAutofit/>
          </a:bodyPr>
          <a:lstStyle/>
          <a:p>
            <a:r>
              <a:rPr lang="en-US" b="1" dirty="0">
                <a:solidFill>
                  <a:schemeClr val="bg1"/>
                </a:solidFill>
                <a:cs typeface="Calibri"/>
              </a:rPr>
              <a:t>You choose to give up. You died by drinking acid water or you were too lazy to keep going. You die all alone with no money. </a:t>
            </a:r>
            <a:endParaRPr lang="en-US" dirty="0"/>
          </a:p>
        </p:txBody>
      </p:sp>
    </p:spTree>
    <p:extLst>
      <p:ext uri="{BB962C8B-B14F-4D97-AF65-F5344CB8AC3E}">
        <p14:creationId xmlns:p14="http://schemas.microsoft.com/office/powerpoint/2010/main" val="4163298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830</Words>
  <Application>Microsoft Office PowerPoint</Application>
  <PresentationFormat>Widescreen</PresentationFormat>
  <Paragraphs>35</Paragraphs>
  <Slides>12</Slides>
  <Notes>0</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Crossing the Valley</vt:lpstr>
      <vt:lpstr>PowerPoint Presentation</vt:lpstr>
      <vt:lpstr>Go back home and be poor. :(</vt:lpstr>
      <vt:lpstr>Stay in your house and be homeless soon because you have no money.</vt:lpstr>
      <vt:lpstr>Risk dying and go to the Valley</vt:lpstr>
      <vt:lpstr>Right Path</vt:lpstr>
      <vt:lpstr>You decided to keep walking</vt:lpstr>
      <vt:lpstr>Left Path</vt:lpstr>
      <vt:lpstr>Give up</vt:lpstr>
      <vt:lpstr>You decided to keep walking</vt:lpstr>
      <vt:lpstr>You choose to keep walking</vt:lpstr>
      <vt:lpstr>You decided to go down the hole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Noah Pachano</cp:lastModifiedBy>
  <cp:revision>4</cp:revision>
  <dcterms:created xsi:type="dcterms:W3CDTF">2023-01-25T13:09:48Z</dcterms:created>
  <dcterms:modified xsi:type="dcterms:W3CDTF">2023-02-06T13:32:19Z</dcterms:modified>
</cp:coreProperties>
</file>