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B035-C60C-9D28-C541-BA1D3340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8FD64-C290-874F-0E60-C739623A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B31C-DBC2-CDCD-8392-4E04728C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E362-3BFB-E2A9-EA6A-C401A995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A910E-46F5-9203-521D-6F7A53F3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7EF-F6A2-4ABA-53B5-C8EA2DE4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46446-AB81-9F3B-E8AF-E5E8B3E4B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E64C-2BC7-0BBF-5A81-341DE02D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F1EF3-2147-2E06-41C0-4A6F04DE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7503-A2F8-C966-29C3-EA5BB8C5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0EC97-FD06-47BA-9BAD-755B34DCA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4E733-D1E9-C1F6-FFDE-FA62CD81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342F-44C5-8E5C-406F-C48C874C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43D0-26D8-6427-E2D9-DD6E4CF0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69C79-DA6E-4797-1EA6-418707F3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F675-6394-0F48-3C1B-966A88D6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C6D2-5390-0671-94FA-7C830BAB6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B2BD-0D3F-ADC9-29EB-2CFA3809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C8DC3-3C3A-3653-CEAD-32F0029F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05EE-0161-D0CC-4C31-EA310D33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EE6A-915E-BFC6-AF35-F10D605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1A960-0409-B526-6CA2-64597809E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52414-B091-E82D-FB92-331749CF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7B34-A0C8-9BE6-5933-5E4F1BB0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FA6E-63C4-7F07-ECBB-ACC2885D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C409-3E8C-4EBF-C3DB-097354DB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B997-5BC0-B133-91B2-AB35C84BB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2C1AB-C639-4E5B-8E14-8123A7283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455AA-1C0E-B67F-C353-80A497D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719-F084-F0AD-75F1-F4D45860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0549-E017-3C32-D720-554F14CB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0033-24D3-B637-9CAF-BCBC4729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6247-6A72-0D0E-5AD3-374DE288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68978-C0DB-4868-21AC-4D330B57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11923-1620-88CB-3250-0F23678D1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9ABB1-7A07-BDB5-C08E-9385443D0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47754D-A48E-06FB-0E79-7723AD1F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94DBE-9C8E-0FA1-3F56-64FBAAE6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D174F-A019-CCD4-00A7-7AE891BE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03EE-ECA0-C2E3-94BB-F9CFF261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4DFB5-D4FD-BB9D-4DC1-F5C1515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2A16F-2675-BF98-3C26-52581963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6895E-DEF3-13FC-0D77-56EAC7E0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BA7BF-1EBD-7FAC-7D80-1B674244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C4F1F-32BB-2774-C6B8-BFA9B92C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BA1A7-6371-019C-6FC9-E2C54343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9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DDF1-00F6-5693-B1DB-85746C1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0359-15F3-8AF4-D218-552BE2B7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58FA4-F1F1-72C5-284D-21B0E991A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27CDC-390D-88AA-FB55-78370D5A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29592-E5CD-4A13-7A1B-16197314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69B8-A6F2-BEFC-BFC5-4BCF3183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A3EE-017A-B99E-F324-90CD9930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516DB-97CB-A4E0-4E42-AD24EA15C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072B0-5796-1CB2-1F7A-54BC8F794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28B43-7EA5-F902-576E-9DDDF5F6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26312-66CB-C79B-601E-C76202D1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60745-373F-E337-14AC-F0507942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99F29-B052-BBE6-721F-47B7DA92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9463-D53C-72AB-DB0D-17F32D9E2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34A8-B5B0-A6DC-F8ED-F28D1331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DA7A-3497-40D7-ABB6-D8622C15680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56902-9C3E-92A1-29CE-6B12CEB9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5430-5812-2E53-A756-ACCCA2B4E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F19C-2F36-4EB2-B099-F2AE3B56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e-limu.org/topic/view/?c=46" TargetMode="External"/><Relationship Id="rId7" Type="http://schemas.openxmlformats.org/officeDocument/2006/relationships/hyperlink" Target="https://pixabay.com/en/monarchy-monarch-britain-british-153404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www.flickr.com/photos/donkeyhotey/6255329135/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dan-sanchez/trade-is-what-makes-us-human-534d78129e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happy-business-man-profit-vector-clipart.png.php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ngimg.com/png/76710-business-factory-vector-warehouse-distribution-store" TargetMode="Externa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5940&amp;picture=raffle-ticket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ISO_Exit_-_Left.svg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93977-wall-carnivoran-decal-africa-yellow-download-free-image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learn.e-limu.org/topic/view/?c=46" TargetMode="External"/><Relationship Id="rId7" Type="http://schemas.openxmlformats.org/officeDocument/2006/relationships/hyperlink" Target="http://www.debbish.com/diet-schmiet/the-scales-of-judgement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s://pixabay.com/en/king-crown-beard-insignia-power-306448/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en.wikipedia.org/wiki/Digital_Millennium_Copyright_A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9A0F-406E-736A-0E16-04C872A77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5 Strands of</a:t>
            </a:r>
            <a:br>
              <a:rPr lang="en-US" sz="4400" b="1" kern="1200" dirty="0"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latin typeface="+mj-lt"/>
                <a:ea typeface="+mj-ea"/>
                <a:cs typeface="+mj-cs"/>
              </a:rPr>
              <a:t> Social Studies</a:t>
            </a:r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0" name="Freeform: Shape 105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Free Culture Cliparts, Download Free Culture Cliparts png images, Free ...">
            <a:extLst>
              <a:ext uri="{FF2B5EF4-FFF2-40B4-BE49-F238E27FC236}">
                <a16:creationId xmlns:a16="http://schemas.microsoft.com/office/drawing/2014/main" id="{A8B2A166-33B0-FFD5-3C74-7372391A9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r="-1" b="15965"/>
          <a:stretch/>
        </p:blipFill>
        <p:spPr bwMode="auto"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erican History Clipart | Clipart Panda - Free Clipart Images">
            <a:extLst>
              <a:ext uri="{FF2B5EF4-FFF2-40B4-BE49-F238E27FC236}">
                <a16:creationId xmlns:a16="http://schemas.microsoft.com/office/drawing/2014/main" id="{7A8B3518-7F65-9BE6-4D59-0901BD69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8205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Oval 106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Economics clipart demand curve, Economics demand curve Transparent FREE ...">
            <a:extLst>
              <a:ext uri="{FF2B5EF4-FFF2-40B4-BE49-F238E27FC236}">
                <a16:creationId xmlns:a16="http://schemas.microsoft.com/office/drawing/2014/main" id="{D6CEDF72-3544-2E74-95D7-37CACD9DB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istory Clipart For Kids | Free download on ClipArtMag">
            <a:extLst>
              <a:ext uri="{FF2B5EF4-FFF2-40B4-BE49-F238E27FC236}">
                <a16:creationId xmlns:a16="http://schemas.microsoft.com/office/drawing/2014/main" id="{60EF7CA9-C511-FEB6-4E6D-8234E0C23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" r="4" b="4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7DE333B4-A5A8-83B1-F8B9-7DF4C6F1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5933" b="2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MARTInkShape-4">
            <a:extLst>
              <a:ext uri="{FF2B5EF4-FFF2-40B4-BE49-F238E27FC236}">
                <a16:creationId xmlns:a16="http://schemas.microsoft.com/office/drawing/2014/main" id="{9264EFFA-0944-70E4-D36A-F60DFF4801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14050" y="6718300"/>
            <a:ext cx="76201" cy="19051"/>
          </a:xfrm>
          <a:custGeom>
            <a:avLst/>
            <a:gdLst/>
            <a:ahLst/>
            <a:cxnLst/>
            <a:rect l="0" t="0" r="0" b="0"/>
            <a:pathLst>
              <a:path w="76201" h="19051">
                <a:moveTo>
                  <a:pt x="76200" y="0"/>
                </a:moveTo>
                <a:lnTo>
                  <a:pt x="76200" y="0"/>
                </a:lnTo>
                <a:lnTo>
                  <a:pt x="76200" y="5467"/>
                </a:lnTo>
                <a:lnTo>
                  <a:pt x="75495" y="5762"/>
                </a:lnTo>
                <a:lnTo>
                  <a:pt x="67361" y="6272"/>
                </a:lnTo>
                <a:lnTo>
                  <a:pt x="63335" y="4434"/>
                </a:lnTo>
                <a:lnTo>
                  <a:pt x="58371" y="876"/>
                </a:lnTo>
                <a:lnTo>
                  <a:pt x="54140" y="259"/>
                </a:lnTo>
                <a:lnTo>
                  <a:pt x="50403" y="1997"/>
                </a:lnTo>
                <a:lnTo>
                  <a:pt x="45626" y="5490"/>
                </a:lnTo>
                <a:lnTo>
                  <a:pt x="41428" y="6094"/>
                </a:lnTo>
                <a:lnTo>
                  <a:pt x="40318" y="6885"/>
                </a:lnTo>
                <a:lnTo>
                  <a:pt x="39581" y="8118"/>
                </a:lnTo>
                <a:lnTo>
                  <a:pt x="39086" y="9645"/>
                </a:lnTo>
                <a:lnTo>
                  <a:pt x="38053" y="10664"/>
                </a:lnTo>
                <a:lnTo>
                  <a:pt x="32720" y="12433"/>
                </a:lnTo>
                <a:lnTo>
                  <a:pt x="3326" y="12700"/>
                </a:lnTo>
                <a:lnTo>
                  <a:pt x="2216" y="13405"/>
                </a:lnTo>
                <a:lnTo>
                  <a:pt x="1477" y="14581"/>
                </a:lnTo>
                <a:lnTo>
                  <a:pt x="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7889C-05C6-9F3B-04A3-C7688402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7949" cy="2137273"/>
          </a:xfrm>
        </p:spPr>
        <p:txBody>
          <a:bodyPr anchor="b">
            <a:normAutofit/>
          </a:bodyPr>
          <a:lstStyle/>
          <a:p>
            <a:r>
              <a:rPr lang="en-US" b="1" dirty="0"/>
              <a:t>Government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11E1-370A-1DDA-ACD5-01F1AD41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785"/>
            <a:ext cx="4347948" cy="3495178"/>
          </a:xfrm>
        </p:spPr>
        <p:txBody>
          <a:bodyPr>
            <a:normAutofit/>
          </a:bodyPr>
          <a:lstStyle/>
          <a:p>
            <a:r>
              <a:rPr lang="en-US" sz="3200" b="1" dirty="0"/>
              <a:t>How much can a citizen participate in their government?</a:t>
            </a:r>
          </a:p>
          <a:p>
            <a:r>
              <a:rPr lang="en-US" sz="3200" b="1" dirty="0"/>
              <a:t>How does citizen satisfaction impact the government?</a:t>
            </a:r>
          </a:p>
          <a:p>
            <a:endParaRPr lang="en-US" sz="2000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7D8D02-E855-37A6-ACE1-C39DCB799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1545"/>
          <a:stretch/>
        </p:blipFill>
        <p:spPr>
          <a:xfrm>
            <a:off x="6777309" y="924856"/>
            <a:ext cx="4797354" cy="2479772"/>
          </a:xfrm>
          <a:prstGeom prst="rect">
            <a:avLst/>
          </a:prstGeom>
        </p:spPr>
      </p:pic>
      <p:pic>
        <p:nvPicPr>
          <p:cNvPr id="5" name="Picture 4" descr="A close-up of some flags&#10;&#10;Description automatically generated with low confidence">
            <a:extLst>
              <a:ext uri="{FF2B5EF4-FFF2-40B4-BE49-F238E27FC236}">
                <a16:creationId xmlns:a16="http://schemas.microsoft.com/office/drawing/2014/main" id="{D8AFC4C0-9AB3-80CA-7706-A4C80EA5E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274" b="4"/>
          <a:stretch/>
        </p:blipFill>
        <p:spPr>
          <a:xfrm>
            <a:off x="6297433" y="4828094"/>
            <a:ext cx="2513506" cy="1299239"/>
          </a:xfrm>
          <a:prstGeom prst="rect">
            <a:avLst/>
          </a:prstGeom>
        </p:spPr>
      </p:pic>
      <p:pic>
        <p:nvPicPr>
          <p:cNvPr id="8" name="Picture 7" descr="A picture containing text, room, gambling house, vector graphics&#10;&#10;Description automatically generated">
            <a:extLst>
              <a:ext uri="{FF2B5EF4-FFF2-40B4-BE49-F238E27FC236}">
                <a16:creationId xmlns:a16="http://schemas.microsoft.com/office/drawing/2014/main" id="{B697D1F3-1B2B-A5CB-7E28-7B84409F4F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6803" r="3" b="8787"/>
          <a:stretch/>
        </p:blipFill>
        <p:spPr>
          <a:xfrm>
            <a:off x="9656412" y="4920825"/>
            <a:ext cx="2183079" cy="11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4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18">
            <a:extLst>
              <a:ext uri="{FF2B5EF4-FFF2-40B4-BE49-F238E27FC236}">
                <a16:creationId xmlns:a16="http://schemas.microsoft.com/office/drawing/2014/main" id="{B352BBB9-69A8-405C-9209-A9FE217AE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2" name="Oval 19">
              <a:extLst>
                <a:ext uri="{FF2B5EF4-FFF2-40B4-BE49-F238E27FC236}">
                  <a16:creationId xmlns:a16="http://schemas.microsoft.com/office/drawing/2014/main" id="{2BA8247A-9874-4F57-82F4-AEB016E66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0C3CE4-8479-4B6E-9C21-D7B0CD89E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BCD297-22FC-4ECD-95DC-8581D5E6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1A25F1-8873-4D98-B8D5-169EA0AC9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CB7BCAD9-3EF1-4FCE-AFA0-BD2C545A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36649524-3638-4334-8ED6-539D10DF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11EB84-65F3-3BF8-8599-A46CA4A1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08" y="1395019"/>
            <a:ext cx="4651076" cy="1951075"/>
          </a:xfrm>
          <a:noFill/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5DF5-E5EE-B07F-43EC-C6039736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272" y="457795"/>
            <a:ext cx="7446180" cy="1951087"/>
          </a:xfrm>
          <a:noFill/>
        </p:spPr>
        <p:txBody>
          <a:bodyPr anchor="t">
            <a:no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The study of how people manage their resources by producing, exchanging, and using goods and services.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Economic Systems {Traditional, Market, Command, Mixed}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Natural, Capital, and Human Resources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Trade Barriers, Money, Exchange Rates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Entrepreneurs</a:t>
            </a: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2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3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3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085F39-E8DE-7619-4176-BCF676A6E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152" b="1"/>
          <a:stretch/>
        </p:blipFill>
        <p:spPr>
          <a:xfrm>
            <a:off x="241725" y="3291557"/>
            <a:ext cx="10848063" cy="3496632"/>
          </a:xfrm>
          <a:prstGeom prst="rect">
            <a:avLst/>
          </a:prstGeom>
        </p:spPr>
      </p:pic>
      <p:grpSp>
        <p:nvGrpSpPr>
          <p:cNvPr id="59" name="Group 42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2852760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77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F4FEE-3066-CC74-6534-CA38B49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9F93F-FE3B-0BB3-2497-0D0F7895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724912"/>
            <a:ext cx="3209544" cy="2509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Who decides what, how, and for whom things are made?</a:t>
            </a:r>
          </a:p>
        </p:txBody>
      </p:sp>
      <p:pic>
        <p:nvPicPr>
          <p:cNvPr id="5" name="Picture 4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951B7899-E976-E06F-5068-8CCF44D7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4579" y="329822"/>
            <a:ext cx="2611316" cy="2611316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D33898A-04E3-DF7B-AD25-62176758D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3781" y="3510536"/>
            <a:ext cx="5702113" cy="24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0E10-FD93-3D21-9FFD-100B81E5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1396289"/>
            <a:ext cx="3798112" cy="1325563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6198-4EB0-9461-75E9-A8EA1F6D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Give one example of EACH strand of Social Studies… Be sure to label which category your example falls under.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093961-76ED-D599-4FBE-C86739D8D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3367" y="599325"/>
            <a:ext cx="4130540" cy="2741177"/>
          </a:xfrm>
          <a:prstGeom prst="rect">
            <a:avLst/>
          </a:prstGeom>
        </p:spPr>
      </p:pic>
      <p:pic>
        <p:nvPicPr>
          <p:cNvPr id="7" name="Picture 6" descr="A picture containing text, hitting, clipart, sign&#10;&#10;Description automatically generated">
            <a:extLst>
              <a:ext uri="{FF2B5EF4-FFF2-40B4-BE49-F238E27FC236}">
                <a16:creationId xmlns:a16="http://schemas.microsoft.com/office/drawing/2014/main" id="{F55C28CE-DD78-3A64-207F-D45AD39F3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7612" y="3853433"/>
            <a:ext cx="4622052" cy="23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04927-1CDB-A6E2-146F-D91B5F80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720" y="365125"/>
            <a:ext cx="432307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5 Strands’ Function</a:t>
            </a:r>
          </a:p>
        </p:txBody>
      </p:sp>
      <p:pic>
        <p:nvPicPr>
          <p:cNvPr id="2050" name="Picture 2" descr="Culture Clipart | Free download on ClipArtMag">
            <a:extLst>
              <a:ext uri="{FF2B5EF4-FFF2-40B4-BE49-F238E27FC236}">
                <a16:creationId xmlns:a16="http://schemas.microsoft.com/office/drawing/2014/main" id="{57C155D0-77AF-E047-D50E-C6721B1B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A1514-B75B-061B-31F8-9918E195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689652"/>
            <a:ext cx="4077294" cy="4487311"/>
          </a:xfrm>
        </p:spPr>
        <p:txBody>
          <a:bodyPr>
            <a:noAutofit/>
          </a:bodyPr>
          <a:lstStyle/>
          <a:p>
            <a:r>
              <a:rPr lang="en-US" sz="2400" dirty="0"/>
              <a:t>The strands of Social Studies form the identity of a region, nation and person but not necessarily in equal parts. Like a recipe, different combinations make the perfect dish!</a:t>
            </a:r>
          </a:p>
          <a:p>
            <a:endParaRPr lang="en-US" sz="2400" dirty="0"/>
          </a:p>
          <a:p>
            <a:r>
              <a:rPr lang="en-US" sz="2400" b="1" dirty="0"/>
              <a:t>Essential Question</a:t>
            </a:r>
            <a:r>
              <a:rPr lang="en-US" sz="2400" dirty="0"/>
              <a:t>:  </a:t>
            </a:r>
            <a:r>
              <a:rPr lang="en-US" sz="2400" b="1" dirty="0">
                <a:solidFill>
                  <a:srgbClr val="FF0000"/>
                </a:solidFill>
              </a:rPr>
              <a:t>Which strand of Social Studies best defines one’s identity?</a:t>
            </a:r>
          </a:p>
        </p:txBody>
      </p:sp>
    </p:spTree>
    <p:extLst>
      <p:ext uri="{BB962C8B-B14F-4D97-AF65-F5344CB8AC3E}">
        <p14:creationId xmlns:p14="http://schemas.microsoft.com/office/powerpoint/2010/main" val="322540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9741-E2B3-D182-F9C1-EAF84CE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Geography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320-5BF9-FBC6-1511-64516C2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461"/>
            <a:ext cx="4595071" cy="4129501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The study of people, places, and the environment.</a:t>
            </a:r>
          </a:p>
          <a:p>
            <a:pPr lvl="1"/>
            <a:r>
              <a:rPr lang="en-US" dirty="0"/>
              <a:t>Physical features{ Continents, oceans, landforms}</a:t>
            </a:r>
          </a:p>
          <a:p>
            <a:pPr lvl="1"/>
            <a:r>
              <a:rPr lang="en-US" dirty="0"/>
              <a:t>Political features {counties, states, cities}</a:t>
            </a:r>
          </a:p>
          <a:p>
            <a:pPr lvl="1"/>
            <a:r>
              <a:rPr lang="en-US" dirty="0"/>
              <a:t>Longitude &amp; Latitude</a:t>
            </a:r>
          </a:p>
          <a:p>
            <a:pPr lvl="1"/>
            <a:r>
              <a:rPr lang="en-US" dirty="0"/>
              <a:t>Climate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8" name="Rectangle 308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Climate Change Clipart at GetDrawings | Free download">
            <a:extLst>
              <a:ext uri="{FF2B5EF4-FFF2-40B4-BE49-F238E27FC236}">
                <a16:creationId xmlns:a16="http://schemas.microsoft.com/office/drawing/2014/main" id="{E51BAC2E-0C8F-006F-BB3C-C9E0B552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692717"/>
            <a:ext cx="2364317" cy="19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Map clipart free download clip art on - WikiClipArt">
            <a:extLst>
              <a:ext uri="{FF2B5EF4-FFF2-40B4-BE49-F238E27FC236}">
                <a16:creationId xmlns:a16="http://schemas.microsoft.com/office/drawing/2014/main" id="{D5BA6399-66BB-05B7-1AC8-F5903E63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878907"/>
            <a:ext cx="2364317" cy="16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lls clipart landforms, Hills landforms Transparent FREE for download ...">
            <a:extLst>
              <a:ext uri="{FF2B5EF4-FFF2-40B4-BE49-F238E27FC236}">
                <a16:creationId xmlns:a16="http://schemas.microsoft.com/office/drawing/2014/main" id="{5407D885-E665-ED24-A9E9-F819283E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908" y="3980356"/>
            <a:ext cx="5446184" cy="21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4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eography clipart geography class, Geography geography class ...">
            <a:extLst>
              <a:ext uri="{FF2B5EF4-FFF2-40B4-BE49-F238E27FC236}">
                <a16:creationId xmlns:a16="http://schemas.microsoft.com/office/drawing/2014/main" id="{F2086D67-0BDF-BB6D-3A4A-6641609F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r="1" b="8334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E576D-5D2B-484E-ECC5-EF5D3B64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Geography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466E-3EC9-618D-4D4E-70BE639F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348480"/>
            <a:ext cx="4620584" cy="17046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How does WHERE you live affect HOW you live?</a:t>
            </a:r>
          </a:p>
        </p:txBody>
      </p:sp>
      <p:pic>
        <p:nvPicPr>
          <p:cNvPr id="4098" name="Picture 2" descr="Globe clipart geography pictures on Cliparts Pub 2020! 🔝">
            <a:extLst>
              <a:ext uri="{FF2B5EF4-FFF2-40B4-BE49-F238E27FC236}">
                <a16:creationId xmlns:a16="http://schemas.microsoft.com/office/drawing/2014/main" id="{F7D74DF0-3102-4EDA-07B9-55E26AE25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7581-E02E-E1D5-88AC-24887994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History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17DA-A2EE-3C41-1094-CA3C015B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7"/>
            <a:ext cx="4595071" cy="466621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B0F0"/>
                </a:solidFill>
              </a:rPr>
              <a:t>A record of the past either written or in an artifact</a:t>
            </a:r>
          </a:p>
          <a:p>
            <a:pPr lvl="1"/>
            <a:r>
              <a:rPr lang="en-US" sz="2800" dirty="0"/>
              <a:t>Events that change the way people live today</a:t>
            </a:r>
          </a:p>
          <a:p>
            <a:pPr lvl="1"/>
            <a:r>
              <a:rPr lang="en-US" sz="2800" dirty="0"/>
              <a:t>People who changed society. </a:t>
            </a:r>
          </a:p>
          <a:p>
            <a:pPr lvl="1"/>
            <a:endParaRPr lang="en-US" sz="2800" dirty="0"/>
          </a:p>
          <a:p>
            <a:pPr lvl="1"/>
            <a:r>
              <a:rPr lang="en-US" sz="2800" b="1" i="1" dirty="0">
                <a:solidFill>
                  <a:srgbClr val="FFFF00"/>
                </a:solidFill>
              </a:rPr>
              <a:t>2 Main Sources</a:t>
            </a:r>
          </a:p>
          <a:p>
            <a:pPr lvl="2"/>
            <a:r>
              <a:rPr lang="en-US" sz="2800" dirty="0"/>
              <a:t>Primary</a:t>
            </a:r>
          </a:p>
          <a:p>
            <a:pPr lvl="2"/>
            <a:r>
              <a:rPr lang="en-US" sz="2800" dirty="0"/>
              <a:t>Secondary</a:t>
            </a:r>
          </a:p>
        </p:txBody>
      </p:sp>
      <p:sp>
        <p:nvSpPr>
          <p:cNvPr id="5139" name="Rectangle 513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0" name="Rectangle 513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1" name="Rectangle 513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Free Military Clip Art by Phillip Martin, War of 1812 Soldier ...">
            <a:extLst>
              <a:ext uri="{FF2B5EF4-FFF2-40B4-BE49-F238E27FC236}">
                <a16:creationId xmlns:a16="http://schemas.microsoft.com/office/drawing/2014/main" id="{F112E2D2-0F8E-42E5-FA28-79EADA48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662" y="321734"/>
            <a:ext cx="1328809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Rectangle 513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Black history clipart free clip art images - Cliparting.com">
            <a:extLst>
              <a:ext uri="{FF2B5EF4-FFF2-40B4-BE49-F238E27FC236}">
                <a16:creationId xmlns:a16="http://schemas.microsoft.com/office/drawing/2014/main" id="{5A63DBAC-8AC2-585F-D2B7-3F240663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2775" y="374473"/>
            <a:ext cx="2364317" cy="26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lipart Panda - Free Clipart Images">
            <a:extLst>
              <a:ext uri="{FF2B5EF4-FFF2-40B4-BE49-F238E27FC236}">
                <a16:creationId xmlns:a16="http://schemas.microsoft.com/office/drawing/2014/main" id="{8DCEA807-A2F6-02D6-7F6D-F8344762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4051" y="3796452"/>
            <a:ext cx="255989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3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6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D8FAD-6E76-53BC-8FC1-3BE28054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History</a:t>
            </a:r>
          </a:p>
        </p:txBody>
      </p:sp>
      <p:pic>
        <p:nvPicPr>
          <p:cNvPr id="6150" name="Picture 6" descr="Minnesota Vikings Clipart at GetDrawings | Free download">
            <a:extLst>
              <a:ext uri="{FF2B5EF4-FFF2-40B4-BE49-F238E27FC236}">
                <a16:creationId xmlns:a16="http://schemas.microsoft.com/office/drawing/2014/main" id="{46C51DC3-BFB5-A961-B94E-2348829B2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9541" b="-4"/>
          <a:stretch/>
        </p:blipFill>
        <p:spPr bwMode="auto"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AE81-848D-F92B-8924-92BCBBAA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r>
              <a:rPr lang="en-US" sz="3600" b="1" dirty="0"/>
              <a:t>How does the past shape the present?</a:t>
            </a:r>
          </a:p>
        </p:txBody>
      </p:sp>
      <p:pic>
        <p:nvPicPr>
          <p:cNvPr id="6152" name="Picture 8" descr="clipart american revolutionary war 20 free Cliparts | Download images ...">
            <a:extLst>
              <a:ext uri="{FF2B5EF4-FFF2-40B4-BE49-F238E27FC236}">
                <a16:creationId xmlns:a16="http://schemas.microsoft.com/office/drawing/2014/main" id="{414DAB07-046D-2335-4F96-AD1195D0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r="15843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cient Rome Aqueducts Clipart , Free Transparent Clipart - ClipartKey">
            <a:extLst>
              <a:ext uri="{FF2B5EF4-FFF2-40B4-BE49-F238E27FC236}">
                <a16:creationId xmlns:a16="http://schemas.microsoft.com/office/drawing/2014/main" id="{6178D248-3F61-3DB7-00DE-101F5E4F9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19268" b="-3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91793900-90FA-49F2-B935-C199708F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91521-1603-E351-BE69-ED1CD7DA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88" y="513080"/>
            <a:ext cx="3319114" cy="169843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Culture</a:t>
            </a:r>
          </a:p>
        </p:txBody>
      </p:sp>
      <p:pic>
        <p:nvPicPr>
          <p:cNvPr id="7172" name="Picture 4" descr="Chinese Food Clipart Transparent, Cliparts &amp; Cartoons - Jing.fm">
            <a:extLst>
              <a:ext uri="{FF2B5EF4-FFF2-40B4-BE49-F238E27FC236}">
                <a16:creationId xmlns:a16="http://schemas.microsoft.com/office/drawing/2014/main" id="{BB25A297-E8B7-4166-861C-BBA63AA63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r="5448" b="-1"/>
          <a:stretch/>
        </p:blipFill>
        <p:spPr bwMode="auto">
          <a:xfrm>
            <a:off x="4381498" y="10"/>
            <a:ext cx="4394336" cy="25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ristmas theme with tree and elf 445468 Vector Art at Vecteezy">
            <a:extLst>
              <a:ext uri="{FF2B5EF4-FFF2-40B4-BE49-F238E27FC236}">
                <a16:creationId xmlns:a16="http://schemas.microsoft.com/office/drawing/2014/main" id="{36EBFBE9-7DFB-9144-B407-4521217B9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r="3" b="3"/>
          <a:stretch/>
        </p:blipFill>
        <p:spPr bwMode="auto">
          <a:xfrm>
            <a:off x="-1" y="2509525"/>
            <a:ext cx="4381499" cy="43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igions clipart - Clipground">
            <a:extLst>
              <a:ext uri="{FF2B5EF4-FFF2-40B4-BE49-F238E27FC236}">
                <a16:creationId xmlns:a16="http://schemas.microsoft.com/office/drawing/2014/main" id="{A633C85C-70FC-7C71-78C4-4450683EC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r="5225" b="5"/>
          <a:stretch/>
        </p:blipFill>
        <p:spPr bwMode="auto">
          <a:xfrm>
            <a:off x="8807838" y="-2"/>
            <a:ext cx="3384162" cy="25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1" name="Rectangle 7182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89421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Rectangle 7184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A184-1C59-8AC4-ADA8-BF42B02E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696" y="3037490"/>
            <a:ext cx="3669347" cy="3011213"/>
          </a:xfrm>
        </p:spPr>
        <p:txBody>
          <a:bodyPr anchor="ctr">
            <a:noAutofit/>
          </a:bodyPr>
          <a:lstStyle/>
          <a:p>
            <a:r>
              <a:rPr lang="en-US" sz="2400" b="1" i="1" dirty="0">
                <a:solidFill>
                  <a:srgbClr val="FF33CC"/>
                </a:solidFill>
              </a:rPr>
              <a:t>The beliefs, customs, laws, art and ways people in a group or society live. </a:t>
            </a:r>
          </a:p>
          <a:p>
            <a:pPr lvl="1"/>
            <a:r>
              <a:rPr lang="en-US" dirty="0"/>
              <a:t>Art &amp; Recreation</a:t>
            </a:r>
          </a:p>
          <a:p>
            <a:pPr lvl="1"/>
            <a:r>
              <a:rPr lang="en-US" dirty="0"/>
              <a:t>Food, Dress, Greetings</a:t>
            </a:r>
          </a:p>
          <a:p>
            <a:pPr lvl="1"/>
            <a:r>
              <a:rPr lang="en-US" dirty="0"/>
              <a:t>Religion, Customs, Traditions</a:t>
            </a:r>
          </a:p>
          <a:p>
            <a:pPr lvl="1"/>
            <a:r>
              <a:rPr lang="en-US" dirty="0"/>
              <a:t>Language</a:t>
            </a:r>
          </a:p>
        </p:txBody>
      </p:sp>
      <p:pic>
        <p:nvPicPr>
          <p:cNvPr id="7176" name="Picture 8" descr="Folk costumes clipart 20 free Cliparts | Download images on Clipground 2021">
            <a:extLst>
              <a:ext uri="{FF2B5EF4-FFF2-40B4-BE49-F238E27FC236}">
                <a16:creationId xmlns:a16="http://schemas.microsoft.com/office/drawing/2014/main" id="{106EB4B5-B7C3-440C-5A2A-7386CE7BA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r="-4" b="-4"/>
          <a:stretch/>
        </p:blipFill>
        <p:spPr bwMode="auto">
          <a:xfrm>
            <a:off x="8775834" y="2553429"/>
            <a:ext cx="3416166" cy="43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Rectangle 7186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9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3AF81-EE6F-BE08-67ED-6784DF29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0AF8-B5AD-7C5C-58F8-4E250B07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803" y="1833765"/>
            <a:ext cx="9805015" cy="7804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How does LOCAL culture affect the traditions of the region?</a:t>
            </a:r>
          </a:p>
        </p:txBody>
      </p:sp>
      <p:pic>
        <p:nvPicPr>
          <p:cNvPr id="8198" name="Picture 6" descr="hispanic girl clipart 10 free Cliparts | Download images on Clipground 2021">
            <a:extLst>
              <a:ext uri="{FF2B5EF4-FFF2-40B4-BE49-F238E27FC236}">
                <a16:creationId xmlns:a16="http://schemas.microsoft.com/office/drawing/2014/main" id="{50021A9F-882C-4729-4884-C3D7BC73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9" b="89978" l="9725" r="89725">
                        <a14:foregroundMark x1="48807" y1="8700" x2="48807" y2="8700"/>
                        <a14:foregroundMark x1="44037" y1="7819" x2="44037" y2="7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8410" y="2785950"/>
            <a:ext cx="2108913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apan Clipart : Mount Fuji Clip Art - Japan Clipart - Free Transparent ...">
            <a:extLst>
              <a:ext uri="{FF2B5EF4-FFF2-40B4-BE49-F238E27FC236}">
                <a16:creationId xmlns:a16="http://schemas.microsoft.com/office/drawing/2014/main" id="{AC34BAE6-9658-C07B-2813-941F9392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03" y="2785950"/>
            <a:ext cx="2662502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16622-6E96-60F0-7E2C-DD6551D86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45957" y="2785950"/>
            <a:ext cx="2890967" cy="3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EF0DF-D9A7-11AD-AD87-05B8D836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07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2EEF-6F14-5EC4-A148-FD8A1BC3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121763"/>
            <a:ext cx="5157076" cy="3773010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The people and groups within a society that make laws, make sure the laws are carried out, and settle disagreements about the laws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Types of Government {Republic, Monarchy, Dictatorship}</a:t>
            </a:r>
          </a:p>
          <a:p>
            <a:pPr lvl="1"/>
            <a:r>
              <a:rPr lang="en-US" sz="2000" dirty="0"/>
              <a:t>Structure of the government</a:t>
            </a:r>
          </a:p>
          <a:p>
            <a:pPr lvl="1"/>
            <a:r>
              <a:rPr lang="en-US" sz="2000" dirty="0"/>
              <a:t>Personal Freedoms</a:t>
            </a:r>
          </a:p>
          <a:p>
            <a:pPr lvl="1"/>
            <a:r>
              <a:rPr lang="en-US" sz="2000" dirty="0"/>
              <a:t>Citizen participation</a:t>
            </a:r>
          </a:p>
          <a:p>
            <a:pPr lvl="1"/>
            <a:endParaRPr lang="en-US" sz="20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C5DC37-2A37-6AF1-025C-577C21D37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304" r="-3" b="6571"/>
          <a:stretch/>
        </p:blipFill>
        <p:spPr>
          <a:xfrm>
            <a:off x="6937421" y="633181"/>
            <a:ext cx="2356635" cy="2135153"/>
          </a:xfrm>
          <a:prstGeom prst="rect">
            <a:avLst/>
          </a:prstGeom>
        </p:spPr>
      </p:pic>
      <p:pic>
        <p:nvPicPr>
          <p:cNvPr id="11" name="Picture 10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C4D2BAA-0983-4E71-A61C-117C6617A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7730" b="5"/>
          <a:stretch/>
        </p:blipFill>
        <p:spPr>
          <a:xfrm>
            <a:off x="6947662" y="2945106"/>
            <a:ext cx="2356635" cy="3139031"/>
          </a:xfrm>
          <a:prstGeom prst="rect">
            <a:avLst/>
          </a:prstGeom>
        </p:spPr>
      </p:pic>
      <p:pic>
        <p:nvPicPr>
          <p:cNvPr id="13" name="Picture 12" descr="A picture containing text, scale, device&#10;&#10;Description automatically generated">
            <a:extLst>
              <a:ext uri="{FF2B5EF4-FFF2-40B4-BE49-F238E27FC236}">
                <a16:creationId xmlns:a16="http://schemas.microsoft.com/office/drawing/2014/main" id="{B5C2EAD8-91EA-F7D5-E5D6-68797D41EE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551" r="11736" b="-3"/>
          <a:stretch/>
        </p:blipFill>
        <p:spPr>
          <a:xfrm>
            <a:off x="9467341" y="633180"/>
            <a:ext cx="2360316" cy="3126139"/>
          </a:xfrm>
          <a:prstGeom prst="rect">
            <a:avLst/>
          </a:prstGeom>
        </p:spPr>
      </p:pic>
      <p:pic>
        <p:nvPicPr>
          <p:cNvPr id="8" name="Picture 7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7BD214FB-8880-DB53-BF3A-B40631E9C5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3205" r="4" b="5503"/>
          <a:stretch/>
        </p:blipFill>
        <p:spPr>
          <a:xfrm>
            <a:off x="9467341" y="3929281"/>
            <a:ext cx="2360316" cy="21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339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5 Strands of  Social Studies</vt:lpstr>
      <vt:lpstr>5 Strands’ Function</vt:lpstr>
      <vt:lpstr>Geography </vt:lpstr>
      <vt:lpstr>Geography  </vt:lpstr>
      <vt:lpstr>History </vt:lpstr>
      <vt:lpstr>History</vt:lpstr>
      <vt:lpstr>Culture</vt:lpstr>
      <vt:lpstr>Culture</vt:lpstr>
      <vt:lpstr>Government</vt:lpstr>
      <vt:lpstr>Government  </vt:lpstr>
      <vt:lpstr>Economics</vt:lpstr>
      <vt:lpstr>Economics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Strands of  Social Studies</dc:title>
  <dc:creator>Bethany Smythe</dc:creator>
  <cp:lastModifiedBy>Bethany Smythe</cp:lastModifiedBy>
  <cp:revision>4</cp:revision>
  <dcterms:created xsi:type="dcterms:W3CDTF">2022-08-05T20:19:46Z</dcterms:created>
  <dcterms:modified xsi:type="dcterms:W3CDTF">2022-08-15T18:04:24Z</dcterms:modified>
</cp:coreProperties>
</file>