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9" r:id="rId2"/>
    <p:sldId id="268" r:id="rId3"/>
    <p:sldId id="270" r:id="rId4"/>
    <p:sldId id="271" r:id="rId5"/>
    <p:sldId id="265" r:id="rId6"/>
    <p:sldId id="267" r:id="rId7"/>
    <p:sldId id="272" r:id="rId8"/>
    <p:sldId id="273" r:id="rId9"/>
    <p:sldId id="275" r:id="rId10"/>
    <p:sldId id="276" r:id="rId11"/>
    <p:sldId id="277" r:id="rId12"/>
    <p:sldId id="278" r:id="rId13"/>
    <p:sldId id="279" r:id="rId14"/>
    <p:sldId id="281" r:id="rId15"/>
    <p:sldId id="287" r:id="rId16"/>
    <p:sldId id="282" r:id="rId17"/>
    <p:sldId id="283" r:id="rId18"/>
    <p:sldId id="289" r:id="rId19"/>
    <p:sldId id="284" r:id="rId20"/>
    <p:sldId id="285" r:id="rId21"/>
    <p:sldId id="286" r:id="rId22"/>
    <p:sldId id="290" r:id="rId23"/>
    <p:sldId id="291" r:id="rId24"/>
    <p:sldId id="292" r:id="rId25"/>
    <p:sldId id="263"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1" autoAdjust="0"/>
    <p:restoredTop sz="90599" autoAdjust="0"/>
  </p:normalViewPr>
  <p:slideViewPr>
    <p:cSldViewPr>
      <p:cViewPr varScale="1">
        <p:scale>
          <a:sx n="60" d="100"/>
          <a:sy n="60" d="100"/>
        </p:scale>
        <p:origin x="15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D5C8A1-90FE-4D41-A94C-750E0AF864D2}" type="datetimeFigureOut">
              <a:rPr lang="en-US" smtClean="0"/>
              <a:t>10/25/2021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8660F-85B8-4B11-8B61-E0414C505296}" type="slidenum">
              <a:rPr lang="en-US" smtClean="0"/>
              <a:t>‹#›</a:t>
            </a:fld>
            <a:endParaRPr lang="en-US" dirty="0"/>
          </a:p>
        </p:txBody>
      </p:sp>
    </p:spTree>
    <p:extLst>
      <p:ext uri="{BB962C8B-B14F-4D97-AF65-F5344CB8AC3E}">
        <p14:creationId xmlns:p14="http://schemas.microsoft.com/office/powerpoint/2010/main" val="173252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commonly made observations supported the idea that Earth was the center of the Universe. The first observation was that the stars, the sun, and planets appear to revolve around Earth each day, making Earth the center of that system. Further, every star was on a "stellar" or "celestial" sphere, of which the earth was the center, that rotated each day, using a line through the north and south pole as an axis. The stars closest to the equator appeared to rise and fall the greatest distance, but each star circled back to its rising point each day. The second common notion supporting the geocentric model was that the Earth does not seem to move from the perspective of an Earth bound observer, and that it is solid, stable, and unmoving. In other words, it is completely at rest.</a:t>
            </a:r>
          </a:p>
        </p:txBody>
      </p:sp>
      <p:sp>
        <p:nvSpPr>
          <p:cNvPr id="4" name="Slide Number Placeholder 3"/>
          <p:cNvSpPr>
            <a:spLocks noGrp="1"/>
          </p:cNvSpPr>
          <p:nvPr>
            <p:ph type="sldNum" sz="quarter" idx="10"/>
          </p:nvPr>
        </p:nvSpPr>
        <p:spPr/>
        <p:txBody>
          <a:bodyPr/>
          <a:lstStyle/>
          <a:p>
            <a:fld id="{0438660F-85B8-4B11-8B61-E0414C505296}" type="slidenum">
              <a:rPr lang="en-US" smtClean="0"/>
              <a:t>5</a:t>
            </a:fld>
            <a:endParaRPr lang="en-US" dirty="0"/>
          </a:p>
        </p:txBody>
      </p:sp>
    </p:spTree>
    <p:extLst>
      <p:ext uri="{BB962C8B-B14F-4D97-AF65-F5344CB8AC3E}">
        <p14:creationId xmlns:p14="http://schemas.microsoft.com/office/powerpoint/2010/main" val="412414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Kepler's laws of planetary motion and Galileo's mechanics culminated in the work of Isaac Newton. His laws of motion were to be the solid foundation of mechanics; his law of universal gravitation combined terrestrial and celestial mechanics into one great system that seemed to be able to describe the whole world in mathematical formulae… </a:t>
            </a:r>
          </a:p>
        </p:txBody>
      </p:sp>
      <p:sp>
        <p:nvSpPr>
          <p:cNvPr id="4" name="Slide Number Placeholder 3"/>
          <p:cNvSpPr>
            <a:spLocks noGrp="1"/>
          </p:cNvSpPr>
          <p:nvPr>
            <p:ph type="sldNum" sz="quarter" idx="10"/>
          </p:nvPr>
        </p:nvSpPr>
        <p:spPr/>
        <p:txBody>
          <a:bodyPr/>
          <a:lstStyle/>
          <a:p>
            <a:fld id="{0438660F-85B8-4B11-8B61-E0414C505296}" type="slidenum">
              <a:rPr lang="en-US" smtClean="0"/>
              <a:t>16</a:t>
            </a:fld>
            <a:endParaRPr lang="en-US" dirty="0"/>
          </a:p>
        </p:txBody>
      </p:sp>
    </p:spTree>
    <p:extLst>
      <p:ext uri="{BB962C8B-B14F-4D97-AF65-F5344CB8AC3E}">
        <p14:creationId xmlns:p14="http://schemas.microsoft.com/office/powerpoint/2010/main" val="218746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World-machine</a:t>
            </a:r>
            <a:r>
              <a:rPr lang="en-US" baseline="0" dirty="0"/>
              <a:t> concept… the universe was now seen as one huge, regulated, uniform machine that worked according to natural laws set forth by God. </a:t>
            </a:r>
            <a:endParaRPr lang="en-US" dirty="0"/>
          </a:p>
        </p:txBody>
      </p:sp>
      <p:sp>
        <p:nvSpPr>
          <p:cNvPr id="4" name="Slide Number Placeholder 3"/>
          <p:cNvSpPr>
            <a:spLocks noGrp="1"/>
          </p:cNvSpPr>
          <p:nvPr>
            <p:ph type="sldNum" sz="quarter" idx="10"/>
          </p:nvPr>
        </p:nvSpPr>
        <p:spPr/>
        <p:txBody>
          <a:bodyPr/>
          <a:lstStyle/>
          <a:p>
            <a:fld id="{0438660F-85B8-4B11-8B61-E0414C505296}" type="slidenum">
              <a:rPr lang="en-US" smtClean="0"/>
              <a:t>17</a:t>
            </a:fld>
            <a:endParaRPr lang="en-US" dirty="0"/>
          </a:p>
        </p:txBody>
      </p:sp>
    </p:spTree>
    <p:extLst>
      <p:ext uri="{BB962C8B-B14F-4D97-AF65-F5344CB8AC3E}">
        <p14:creationId xmlns:p14="http://schemas.microsoft.com/office/powerpoint/2010/main" val="1596379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18F5D6-4858-4314-BEED-45B25EF8A3F4}"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852DC7-CDD0-4808-AFFD-888A67564F1B}" type="slidenum">
              <a:rPr lang="en-US" smtClean="0"/>
              <a:t>‹#›</a:t>
            </a:fld>
            <a:endParaRPr lang="en-US" dirty="0"/>
          </a:p>
        </p:txBody>
      </p:sp>
    </p:spTree>
    <p:extLst>
      <p:ext uri="{BB962C8B-B14F-4D97-AF65-F5344CB8AC3E}">
        <p14:creationId xmlns:p14="http://schemas.microsoft.com/office/powerpoint/2010/main" val="131559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8F5D6-4858-4314-BEED-45B25EF8A3F4}"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852DC7-CDD0-4808-AFFD-888A67564F1B}" type="slidenum">
              <a:rPr lang="en-US" smtClean="0"/>
              <a:t>‹#›</a:t>
            </a:fld>
            <a:endParaRPr lang="en-US" dirty="0"/>
          </a:p>
        </p:txBody>
      </p:sp>
    </p:spTree>
    <p:extLst>
      <p:ext uri="{BB962C8B-B14F-4D97-AF65-F5344CB8AC3E}">
        <p14:creationId xmlns:p14="http://schemas.microsoft.com/office/powerpoint/2010/main" val="244699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8F5D6-4858-4314-BEED-45B25EF8A3F4}"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852DC7-CDD0-4808-AFFD-888A67564F1B}" type="slidenum">
              <a:rPr lang="en-US" smtClean="0"/>
              <a:t>‹#›</a:t>
            </a:fld>
            <a:endParaRPr lang="en-US" dirty="0"/>
          </a:p>
        </p:txBody>
      </p:sp>
    </p:spTree>
    <p:extLst>
      <p:ext uri="{BB962C8B-B14F-4D97-AF65-F5344CB8AC3E}">
        <p14:creationId xmlns:p14="http://schemas.microsoft.com/office/powerpoint/2010/main" val="280458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8F5D6-4858-4314-BEED-45B25EF8A3F4}"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852DC7-CDD0-4808-AFFD-888A67564F1B}" type="slidenum">
              <a:rPr lang="en-US" smtClean="0"/>
              <a:t>‹#›</a:t>
            </a:fld>
            <a:endParaRPr lang="en-US" dirty="0"/>
          </a:p>
        </p:txBody>
      </p:sp>
    </p:spTree>
    <p:extLst>
      <p:ext uri="{BB962C8B-B14F-4D97-AF65-F5344CB8AC3E}">
        <p14:creationId xmlns:p14="http://schemas.microsoft.com/office/powerpoint/2010/main" val="43109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8F5D6-4858-4314-BEED-45B25EF8A3F4}"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852DC7-CDD0-4808-AFFD-888A67564F1B}" type="slidenum">
              <a:rPr lang="en-US" smtClean="0"/>
              <a:t>‹#›</a:t>
            </a:fld>
            <a:endParaRPr lang="en-US" dirty="0"/>
          </a:p>
        </p:txBody>
      </p:sp>
    </p:spTree>
    <p:extLst>
      <p:ext uri="{BB962C8B-B14F-4D97-AF65-F5344CB8AC3E}">
        <p14:creationId xmlns:p14="http://schemas.microsoft.com/office/powerpoint/2010/main" val="199195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8F5D6-4858-4314-BEED-45B25EF8A3F4}" type="datetimeFigureOut">
              <a:rPr lang="en-US" smtClean="0"/>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852DC7-CDD0-4808-AFFD-888A67564F1B}" type="slidenum">
              <a:rPr lang="en-US" smtClean="0"/>
              <a:t>‹#›</a:t>
            </a:fld>
            <a:endParaRPr lang="en-US" dirty="0"/>
          </a:p>
        </p:txBody>
      </p:sp>
    </p:spTree>
    <p:extLst>
      <p:ext uri="{BB962C8B-B14F-4D97-AF65-F5344CB8AC3E}">
        <p14:creationId xmlns:p14="http://schemas.microsoft.com/office/powerpoint/2010/main" val="381393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18F5D6-4858-4314-BEED-45B25EF8A3F4}" type="datetimeFigureOut">
              <a:rPr lang="en-US" smtClean="0"/>
              <a:t>10/25/2021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852DC7-CDD0-4808-AFFD-888A67564F1B}" type="slidenum">
              <a:rPr lang="en-US" smtClean="0"/>
              <a:t>‹#›</a:t>
            </a:fld>
            <a:endParaRPr lang="en-US" dirty="0"/>
          </a:p>
        </p:txBody>
      </p:sp>
    </p:spTree>
    <p:extLst>
      <p:ext uri="{BB962C8B-B14F-4D97-AF65-F5344CB8AC3E}">
        <p14:creationId xmlns:p14="http://schemas.microsoft.com/office/powerpoint/2010/main" val="246654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18F5D6-4858-4314-BEED-45B25EF8A3F4}" type="datetimeFigureOut">
              <a:rPr lang="en-US" smtClean="0"/>
              <a:t>10/25/2021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852DC7-CDD0-4808-AFFD-888A67564F1B}" type="slidenum">
              <a:rPr lang="en-US" smtClean="0"/>
              <a:t>‹#›</a:t>
            </a:fld>
            <a:endParaRPr lang="en-US" dirty="0"/>
          </a:p>
        </p:txBody>
      </p:sp>
    </p:spTree>
    <p:extLst>
      <p:ext uri="{BB962C8B-B14F-4D97-AF65-F5344CB8AC3E}">
        <p14:creationId xmlns:p14="http://schemas.microsoft.com/office/powerpoint/2010/main" val="107313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8F5D6-4858-4314-BEED-45B25EF8A3F4}" type="datetimeFigureOut">
              <a:rPr lang="en-US" smtClean="0"/>
              <a:t>10/25/2021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852DC7-CDD0-4808-AFFD-888A67564F1B}" type="slidenum">
              <a:rPr lang="en-US" smtClean="0"/>
              <a:t>‹#›</a:t>
            </a:fld>
            <a:endParaRPr lang="en-US" dirty="0"/>
          </a:p>
        </p:txBody>
      </p:sp>
    </p:spTree>
    <p:extLst>
      <p:ext uri="{BB962C8B-B14F-4D97-AF65-F5344CB8AC3E}">
        <p14:creationId xmlns:p14="http://schemas.microsoft.com/office/powerpoint/2010/main" val="186498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8F5D6-4858-4314-BEED-45B25EF8A3F4}" type="datetimeFigureOut">
              <a:rPr lang="en-US" smtClean="0"/>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852DC7-CDD0-4808-AFFD-888A67564F1B}" type="slidenum">
              <a:rPr lang="en-US" smtClean="0"/>
              <a:t>‹#›</a:t>
            </a:fld>
            <a:endParaRPr lang="en-US" dirty="0"/>
          </a:p>
        </p:txBody>
      </p:sp>
    </p:spTree>
    <p:extLst>
      <p:ext uri="{BB962C8B-B14F-4D97-AF65-F5344CB8AC3E}">
        <p14:creationId xmlns:p14="http://schemas.microsoft.com/office/powerpoint/2010/main" val="107548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8F5D6-4858-4314-BEED-45B25EF8A3F4}" type="datetimeFigureOut">
              <a:rPr lang="en-US" smtClean="0"/>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852DC7-CDD0-4808-AFFD-888A67564F1B}" type="slidenum">
              <a:rPr lang="en-US" smtClean="0"/>
              <a:t>‹#›</a:t>
            </a:fld>
            <a:endParaRPr lang="en-US" dirty="0"/>
          </a:p>
        </p:txBody>
      </p:sp>
    </p:spTree>
    <p:extLst>
      <p:ext uri="{BB962C8B-B14F-4D97-AF65-F5344CB8AC3E}">
        <p14:creationId xmlns:p14="http://schemas.microsoft.com/office/powerpoint/2010/main" val="164714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8F5D6-4858-4314-BEED-45B25EF8A3F4}" type="datetimeFigureOut">
              <a:rPr lang="en-US" smtClean="0"/>
              <a:t>10/25/2021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52DC7-CDD0-4808-AFFD-888A67564F1B}" type="slidenum">
              <a:rPr lang="en-US" smtClean="0"/>
              <a:t>‹#›</a:t>
            </a:fld>
            <a:endParaRPr lang="en-US" dirty="0"/>
          </a:p>
        </p:txBody>
      </p:sp>
    </p:spTree>
    <p:extLst>
      <p:ext uri="{BB962C8B-B14F-4D97-AF65-F5344CB8AC3E}">
        <p14:creationId xmlns:p14="http://schemas.microsoft.com/office/powerpoint/2010/main" val="1015622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52400" y="3424297"/>
            <a:ext cx="8839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0000"/>
              </a:lnSpc>
              <a:spcBef>
                <a:spcPct val="0"/>
              </a:spcBef>
            </a:pPr>
            <a:r>
              <a:rPr lang="en-US" sz="3200" dirty="0"/>
              <a:t>a new way of thinking about the </a:t>
            </a:r>
            <a:r>
              <a:rPr lang="en-US" sz="3200" b="1" dirty="0"/>
              <a:t>natural world </a:t>
            </a:r>
            <a:r>
              <a:rPr lang="en-US" sz="3200" dirty="0"/>
              <a:t>and</a:t>
            </a:r>
            <a:r>
              <a:rPr lang="en-US" sz="3200" b="1" dirty="0"/>
              <a:t> society </a:t>
            </a:r>
            <a:r>
              <a:rPr lang="en-US" sz="3200" dirty="0"/>
              <a:t>that challenged traditional views and instead relied upon experimentation and new science.</a:t>
            </a:r>
          </a:p>
        </p:txBody>
      </p:sp>
      <p:sp>
        <p:nvSpPr>
          <p:cNvPr id="4" name="Rectangle 3"/>
          <p:cNvSpPr/>
          <p:nvPr/>
        </p:nvSpPr>
        <p:spPr>
          <a:xfrm>
            <a:off x="0" y="162342"/>
            <a:ext cx="9144000" cy="2123658"/>
          </a:xfrm>
          <a:prstGeom prst="rect">
            <a:avLst/>
          </a:prstGeom>
        </p:spPr>
        <p:txBody>
          <a:bodyPr wrap="square">
            <a:spAutoFit/>
          </a:bodyPr>
          <a:lstStyle/>
          <a:p>
            <a:pPr algn="ctr"/>
            <a:r>
              <a:rPr lang="en-US" sz="6600" b="1" dirty="0"/>
              <a:t>What was the Scientific Revolution?</a:t>
            </a:r>
          </a:p>
        </p:txBody>
      </p:sp>
      <p:sp>
        <p:nvSpPr>
          <p:cNvPr id="5" name="Rectangle 4"/>
          <p:cNvSpPr/>
          <p:nvPr/>
        </p:nvSpPr>
        <p:spPr>
          <a:xfrm>
            <a:off x="152400" y="3053477"/>
            <a:ext cx="8839200" cy="523220"/>
          </a:xfrm>
          <a:prstGeom prst="rect">
            <a:avLst/>
          </a:prstGeom>
        </p:spPr>
        <p:txBody>
          <a:bodyPr wrap="square">
            <a:spAutoFit/>
          </a:bodyPr>
          <a:lstStyle/>
          <a:p>
            <a:r>
              <a:rPr lang="en-US" sz="2800" b="1" dirty="0">
                <a:solidFill>
                  <a:srgbClr val="FF3300"/>
                </a:solidFill>
              </a:rPr>
              <a:t>Answer:</a:t>
            </a:r>
            <a:r>
              <a:rPr lang="en-US" sz="2800" dirty="0">
                <a:solidFill>
                  <a:prstClr val="black"/>
                </a:solidFill>
              </a:rPr>
              <a:t> </a:t>
            </a:r>
            <a:endParaRPr lang="en-US" dirty="0"/>
          </a:p>
        </p:txBody>
      </p:sp>
      <p:sp>
        <p:nvSpPr>
          <p:cNvPr id="2" name="TextBox 1"/>
          <p:cNvSpPr txBox="1"/>
          <p:nvPr/>
        </p:nvSpPr>
        <p:spPr>
          <a:xfrm>
            <a:off x="152400" y="2286000"/>
            <a:ext cx="8839200" cy="646331"/>
          </a:xfrm>
          <a:prstGeom prst="rect">
            <a:avLst/>
          </a:prstGeom>
          <a:noFill/>
        </p:spPr>
        <p:txBody>
          <a:bodyPr wrap="square" rtlCol="0">
            <a:spAutoFit/>
          </a:bodyPr>
          <a:lstStyle/>
          <a:p>
            <a:pPr algn="ctr"/>
            <a:r>
              <a:rPr lang="en-US" sz="3600" dirty="0"/>
              <a:t>* </a:t>
            </a:r>
            <a:r>
              <a:rPr lang="en-US" sz="3600" b="1" dirty="0"/>
              <a:t>FIRST</a:t>
            </a:r>
            <a:r>
              <a:rPr lang="en-US" sz="3600" dirty="0"/>
              <a:t> – what is a </a:t>
            </a:r>
            <a:r>
              <a:rPr lang="en-US" sz="3600" b="1" i="1" dirty="0"/>
              <a:t>REVOLUTION</a:t>
            </a:r>
            <a:r>
              <a:rPr lang="en-US" sz="3600" dirty="0"/>
              <a:t>? </a:t>
            </a:r>
          </a:p>
        </p:txBody>
      </p:sp>
    </p:spTree>
    <p:extLst>
      <p:ext uri="{BB962C8B-B14F-4D97-AF65-F5344CB8AC3E}">
        <p14:creationId xmlns:p14="http://schemas.microsoft.com/office/powerpoint/2010/main" val="268662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41982"/>
            <a:ext cx="8839200" cy="1754326"/>
          </a:xfrm>
          <a:prstGeom prst="rect">
            <a:avLst/>
          </a:prstGeom>
          <a:noFill/>
        </p:spPr>
        <p:txBody>
          <a:bodyPr wrap="square" rtlCol="0">
            <a:spAutoFit/>
          </a:bodyPr>
          <a:lstStyle/>
          <a:p>
            <a:pPr algn="ctr"/>
            <a:r>
              <a:rPr lang="en-US" sz="5400" b="1" dirty="0">
                <a:solidFill>
                  <a:srgbClr val="FF0000"/>
                </a:solidFill>
              </a:rPr>
              <a:t>Johannes Kepler </a:t>
            </a:r>
            <a:r>
              <a:rPr lang="en-US" sz="5400" b="1" dirty="0"/>
              <a:t>and </a:t>
            </a:r>
            <a:r>
              <a:rPr lang="en-US" sz="5400" b="1" i="1" dirty="0"/>
              <a:t>Kepler’s First Law</a:t>
            </a:r>
            <a:endParaRPr lang="en-US" sz="5400" b="1" i="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069644"/>
            <a:ext cx="2939955" cy="40357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92354" y="1896308"/>
            <a:ext cx="5899246" cy="1446550"/>
          </a:xfrm>
          <a:prstGeom prst="rect">
            <a:avLst/>
          </a:prstGeom>
        </p:spPr>
        <p:txBody>
          <a:bodyPr wrap="square">
            <a:spAutoFit/>
          </a:bodyPr>
          <a:lstStyle/>
          <a:p>
            <a:r>
              <a:rPr lang="en-US" sz="2400" dirty="0"/>
              <a:t>* Kepler's </a:t>
            </a:r>
            <a:r>
              <a:rPr lang="en-US" sz="2400" b="1" i="1" dirty="0"/>
              <a:t>Laws of Planetary Motion </a:t>
            </a:r>
            <a:r>
              <a:rPr lang="en-US" sz="2400" dirty="0"/>
              <a:t>(1609) are scientific laws describing orbital motion </a:t>
            </a:r>
            <a:r>
              <a:rPr lang="en-US" sz="2000" dirty="0"/>
              <a:t>(created to describe the motion of planets around the Sun)</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4533900"/>
            <a:ext cx="3038475" cy="2171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92354" y="3468469"/>
            <a:ext cx="5899246" cy="954107"/>
          </a:xfrm>
          <a:prstGeom prst="rect">
            <a:avLst/>
          </a:prstGeom>
        </p:spPr>
        <p:txBody>
          <a:bodyPr wrap="square">
            <a:spAutoFit/>
          </a:bodyPr>
          <a:lstStyle/>
          <a:p>
            <a:pPr algn="ctr"/>
            <a:r>
              <a:rPr lang="en-US" sz="2800" dirty="0"/>
              <a:t>"</a:t>
            </a:r>
            <a:r>
              <a:rPr lang="en-US" sz="2800" b="1" dirty="0"/>
              <a:t>The orbit of every planet is an </a:t>
            </a:r>
            <a:r>
              <a:rPr lang="en-US" sz="2800" b="1" i="1" dirty="0">
                <a:solidFill>
                  <a:srgbClr val="FF0000"/>
                </a:solidFill>
              </a:rPr>
              <a:t>ellipse</a:t>
            </a:r>
            <a:r>
              <a:rPr lang="en-US" sz="2800" b="1" dirty="0">
                <a:solidFill>
                  <a:srgbClr val="FF0000"/>
                </a:solidFill>
              </a:rPr>
              <a:t> </a:t>
            </a:r>
            <a:r>
              <a:rPr lang="en-US" sz="2800" b="1" dirty="0"/>
              <a:t>with the Sun at one of the two foci</a:t>
            </a:r>
            <a:r>
              <a:rPr lang="en-US" sz="2800" dirty="0"/>
              <a:t>."</a:t>
            </a:r>
          </a:p>
        </p:txBody>
      </p:sp>
      <p:sp>
        <p:nvSpPr>
          <p:cNvPr id="5" name="Rectangle 4"/>
          <p:cNvSpPr/>
          <p:nvPr/>
        </p:nvSpPr>
        <p:spPr>
          <a:xfrm>
            <a:off x="152400" y="5200471"/>
            <a:ext cx="5791200" cy="1200329"/>
          </a:xfrm>
          <a:prstGeom prst="rect">
            <a:avLst/>
          </a:prstGeom>
        </p:spPr>
        <p:txBody>
          <a:bodyPr wrap="square">
            <a:spAutoFit/>
          </a:bodyPr>
          <a:lstStyle/>
          <a:p>
            <a:r>
              <a:rPr lang="en-US" sz="2400" dirty="0"/>
              <a:t>* Kepler’s </a:t>
            </a:r>
            <a:r>
              <a:rPr lang="en-US" sz="2400" b="1" dirty="0"/>
              <a:t>First Law </a:t>
            </a:r>
            <a:r>
              <a:rPr lang="en-US" sz="2400" dirty="0"/>
              <a:t>stated that </a:t>
            </a:r>
            <a:r>
              <a:rPr lang="en-US" sz="2400" b="1" i="1" dirty="0"/>
              <a:t>planetary orbits are elliptical</a:t>
            </a:r>
            <a:r>
              <a:rPr lang="en-US" sz="2400" dirty="0"/>
              <a:t> and </a:t>
            </a:r>
            <a:r>
              <a:rPr lang="en-US" sz="2400" b="1" i="1" dirty="0"/>
              <a:t>the Sun is at the end of the ellipse</a:t>
            </a:r>
            <a:r>
              <a:rPr lang="en-US" sz="2400" dirty="0"/>
              <a:t>, not at the center… </a:t>
            </a:r>
          </a:p>
        </p:txBody>
      </p:sp>
    </p:spTree>
    <p:extLst>
      <p:ext uri="{BB962C8B-B14F-4D97-AF65-F5344CB8AC3E}">
        <p14:creationId xmlns:p14="http://schemas.microsoft.com/office/powerpoint/2010/main" val="320502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7709"/>
            <a:ext cx="8839200" cy="1569660"/>
          </a:xfrm>
          <a:prstGeom prst="rect">
            <a:avLst/>
          </a:prstGeom>
          <a:noFill/>
        </p:spPr>
        <p:txBody>
          <a:bodyPr wrap="square" rtlCol="0">
            <a:spAutoFit/>
          </a:bodyPr>
          <a:lstStyle/>
          <a:p>
            <a:pPr algn="ctr"/>
            <a:r>
              <a:rPr lang="en-US" sz="4800" b="1" dirty="0">
                <a:solidFill>
                  <a:srgbClr val="FF0000"/>
                </a:solidFill>
              </a:rPr>
              <a:t>Galileo Galilei </a:t>
            </a:r>
            <a:r>
              <a:rPr lang="en-US" sz="4800" b="1" dirty="0"/>
              <a:t>and </a:t>
            </a:r>
            <a:r>
              <a:rPr lang="en-US" sz="4800" b="1" i="1" dirty="0"/>
              <a:t>The Starry Messenger</a:t>
            </a:r>
            <a:endParaRPr lang="en-US" sz="4800" b="1" i="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789695"/>
            <a:ext cx="3200399" cy="40683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1687369"/>
            <a:ext cx="8839200" cy="830997"/>
          </a:xfrm>
          <a:prstGeom prst="rect">
            <a:avLst/>
          </a:prstGeom>
          <a:noFill/>
        </p:spPr>
        <p:txBody>
          <a:bodyPr wrap="square" rtlCol="0">
            <a:spAutoFit/>
          </a:bodyPr>
          <a:lstStyle/>
          <a:p>
            <a:r>
              <a:rPr lang="en-US" sz="2400" dirty="0"/>
              <a:t>* By the early 1600s, scientists could explain the universe – but, </a:t>
            </a:r>
            <a:r>
              <a:rPr lang="en-US" sz="2400" i="1" dirty="0"/>
              <a:t>what were planets made of</a:t>
            </a:r>
            <a:r>
              <a:rPr lang="en-US" sz="2400" dirty="0"/>
              <a:t>? </a:t>
            </a:r>
            <a:r>
              <a:rPr lang="en-US" sz="2400" i="1" dirty="0"/>
              <a:t>How is motion in the universe explained</a:t>
            </a:r>
            <a:r>
              <a:rPr lang="en-US" sz="2400" dirty="0"/>
              <a:t>? </a:t>
            </a:r>
          </a:p>
        </p:txBody>
      </p:sp>
      <p:sp>
        <p:nvSpPr>
          <p:cNvPr id="4" name="Rectangle 3"/>
          <p:cNvSpPr/>
          <p:nvPr/>
        </p:nvSpPr>
        <p:spPr>
          <a:xfrm>
            <a:off x="152400" y="2518366"/>
            <a:ext cx="5791200" cy="1323439"/>
          </a:xfrm>
          <a:prstGeom prst="rect">
            <a:avLst/>
          </a:prstGeom>
        </p:spPr>
        <p:txBody>
          <a:bodyPr wrap="square">
            <a:spAutoFit/>
          </a:bodyPr>
          <a:lstStyle/>
          <a:p>
            <a:r>
              <a:rPr lang="en-US" sz="2000" dirty="0"/>
              <a:t>* </a:t>
            </a:r>
            <a:r>
              <a:rPr lang="en-US" sz="2000" b="1" dirty="0"/>
              <a:t>Galileo Galilei </a:t>
            </a:r>
            <a:r>
              <a:rPr lang="en-US" sz="2000" dirty="0"/>
              <a:t>– aka the “father of modern observational astronomy” aka the “father of modern physics” aka the “father of science” aka the “Father of Modern Science”</a:t>
            </a:r>
          </a:p>
        </p:txBody>
      </p:sp>
      <p:sp>
        <p:nvSpPr>
          <p:cNvPr id="5" name="Rectangle 4"/>
          <p:cNvSpPr/>
          <p:nvPr/>
        </p:nvSpPr>
        <p:spPr>
          <a:xfrm>
            <a:off x="152400" y="3841805"/>
            <a:ext cx="5791200" cy="830997"/>
          </a:xfrm>
          <a:prstGeom prst="rect">
            <a:avLst/>
          </a:prstGeom>
        </p:spPr>
        <p:txBody>
          <a:bodyPr wrap="square">
            <a:spAutoFit/>
          </a:bodyPr>
          <a:lstStyle/>
          <a:p>
            <a:r>
              <a:rPr lang="en-US" sz="2400" dirty="0"/>
              <a:t>* Three discoveries published in </a:t>
            </a:r>
            <a:r>
              <a:rPr lang="en-US" sz="2400" b="1" i="1" dirty="0"/>
              <a:t>The Starry Messenger</a:t>
            </a:r>
            <a:r>
              <a:rPr lang="en-US" sz="2400" i="1" dirty="0"/>
              <a:t> </a:t>
            </a:r>
            <a:r>
              <a:rPr lang="en-US" sz="2400" dirty="0"/>
              <a:t>(1610):</a:t>
            </a:r>
            <a:endParaRPr lang="en-US" sz="2000" dirty="0"/>
          </a:p>
        </p:txBody>
      </p:sp>
      <p:sp>
        <p:nvSpPr>
          <p:cNvPr id="6" name="Rectangle 5"/>
          <p:cNvSpPr/>
          <p:nvPr/>
        </p:nvSpPr>
        <p:spPr>
          <a:xfrm>
            <a:off x="152400" y="4672802"/>
            <a:ext cx="5791200" cy="400110"/>
          </a:xfrm>
          <a:prstGeom prst="rect">
            <a:avLst/>
          </a:prstGeom>
        </p:spPr>
        <p:txBody>
          <a:bodyPr wrap="square">
            <a:spAutoFit/>
          </a:bodyPr>
          <a:lstStyle/>
          <a:p>
            <a:r>
              <a:rPr lang="en-US" sz="2000" dirty="0"/>
              <a:t>1.)  Jupiter has four moons</a:t>
            </a:r>
          </a:p>
        </p:txBody>
      </p:sp>
      <p:sp>
        <p:nvSpPr>
          <p:cNvPr id="7" name="Rectangle 6"/>
          <p:cNvSpPr/>
          <p:nvPr/>
        </p:nvSpPr>
        <p:spPr>
          <a:xfrm>
            <a:off x="152400" y="5042134"/>
            <a:ext cx="5791200" cy="400110"/>
          </a:xfrm>
          <a:prstGeom prst="rect">
            <a:avLst/>
          </a:prstGeom>
        </p:spPr>
        <p:txBody>
          <a:bodyPr wrap="square">
            <a:spAutoFit/>
          </a:bodyPr>
          <a:lstStyle/>
          <a:p>
            <a:r>
              <a:rPr lang="en-US" sz="2000" dirty="0"/>
              <a:t>2.)  the Sun has dark spots</a:t>
            </a:r>
          </a:p>
        </p:txBody>
      </p:sp>
      <p:sp>
        <p:nvSpPr>
          <p:cNvPr id="8" name="Rectangle 7"/>
          <p:cNvSpPr/>
          <p:nvPr/>
        </p:nvSpPr>
        <p:spPr>
          <a:xfrm>
            <a:off x="152400" y="5411466"/>
            <a:ext cx="5791200" cy="400110"/>
          </a:xfrm>
          <a:prstGeom prst="rect">
            <a:avLst/>
          </a:prstGeom>
        </p:spPr>
        <p:txBody>
          <a:bodyPr wrap="square">
            <a:spAutoFit/>
          </a:bodyPr>
          <a:lstStyle/>
          <a:p>
            <a:r>
              <a:rPr lang="en-US" sz="2000" dirty="0"/>
              <a:t>3.)  Earth’s moon has a rough and uneven surface</a:t>
            </a:r>
          </a:p>
        </p:txBody>
      </p:sp>
      <p:sp>
        <p:nvSpPr>
          <p:cNvPr id="9" name="Rectangle 8"/>
          <p:cNvSpPr/>
          <p:nvPr/>
        </p:nvSpPr>
        <p:spPr>
          <a:xfrm>
            <a:off x="152400" y="5780798"/>
            <a:ext cx="5791200" cy="707886"/>
          </a:xfrm>
          <a:prstGeom prst="rect">
            <a:avLst/>
          </a:prstGeom>
        </p:spPr>
        <p:txBody>
          <a:bodyPr wrap="square">
            <a:spAutoFit/>
          </a:bodyPr>
          <a:lstStyle/>
          <a:p>
            <a:r>
              <a:rPr lang="en-US" sz="2000" dirty="0"/>
              <a:t>* Heavenly objects” were composed of material substance – not pure orbs of light! </a:t>
            </a:r>
          </a:p>
        </p:txBody>
      </p:sp>
    </p:spTree>
    <p:extLst>
      <p:ext uri="{BB962C8B-B14F-4D97-AF65-F5344CB8AC3E}">
        <p14:creationId xmlns:p14="http://schemas.microsoft.com/office/powerpoint/2010/main" val="423145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7709"/>
            <a:ext cx="8839200" cy="1754326"/>
          </a:xfrm>
          <a:prstGeom prst="rect">
            <a:avLst/>
          </a:prstGeom>
          <a:noFill/>
        </p:spPr>
        <p:txBody>
          <a:bodyPr wrap="square" rtlCol="0">
            <a:spAutoFit/>
          </a:bodyPr>
          <a:lstStyle/>
          <a:p>
            <a:pPr algn="ctr"/>
            <a:r>
              <a:rPr lang="en-US" sz="5400" b="1" dirty="0"/>
              <a:t>Galileo’s Problems with the Catholic Church…</a:t>
            </a:r>
            <a:endParaRPr lang="en-US" sz="5400" b="1" i="1" dirty="0"/>
          </a:p>
        </p:txBody>
      </p:sp>
      <p:sp>
        <p:nvSpPr>
          <p:cNvPr id="4" name="Rectangle 3"/>
          <p:cNvSpPr/>
          <p:nvPr/>
        </p:nvSpPr>
        <p:spPr>
          <a:xfrm>
            <a:off x="152400" y="1872035"/>
            <a:ext cx="8839200" cy="707886"/>
          </a:xfrm>
          <a:prstGeom prst="rect">
            <a:avLst/>
          </a:prstGeom>
        </p:spPr>
        <p:txBody>
          <a:bodyPr wrap="square">
            <a:spAutoFit/>
          </a:bodyPr>
          <a:lstStyle/>
          <a:p>
            <a:r>
              <a:rPr lang="en-US" sz="2000" dirty="0"/>
              <a:t>1 Chronicles 16:30 – Fear before him, all the earth: </a:t>
            </a:r>
            <a:r>
              <a:rPr lang="en-US" sz="2000" i="1" dirty="0"/>
              <a:t>the world also shall be stable, that it be not moved</a:t>
            </a:r>
            <a:r>
              <a:rPr lang="en-US" sz="2000" dirty="0"/>
              <a:t>.</a:t>
            </a:r>
          </a:p>
        </p:txBody>
      </p:sp>
      <p:sp>
        <p:nvSpPr>
          <p:cNvPr id="5" name="Rectangle 4"/>
          <p:cNvSpPr/>
          <p:nvPr/>
        </p:nvSpPr>
        <p:spPr>
          <a:xfrm>
            <a:off x="152400" y="3203138"/>
            <a:ext cx="8839200" cy="707886"/>
          </a:xfrm>
          <a:prstGeom prst="rect">
            <a:avLst/>
          </a:prstGeom>
        </p:spPr>
        <p:txBody>
          <a:bodyPr wrap="square">
            <a:spAutoFit/>
          </a:bodyPr>
          <a:lstStyle/>
          <a:p>
            <a:r>
              <a:rPr lang="en-US" sz="2000" dirty="0"/>
              <a:t>Psalm 96:10 – Say among the heathen that the Lord reigneth: </a:t>
            </a:r>
            <a:r>
              <a:rPr lang="en-US" sz="2000" i="1" dirty="0"/>
              <a:t>the world also shall be established that it shall not be moved</a:t>
            </a:r>
            <a:r>
              <a:rPr lang="en-US" sz="2000" dirty="0"/>
              <a:t>: he shall judge the people righteously.</a:t>
            </a:r>
          </a:p>
        </p:txBody>
      </p:sp>
      <p:sp>
        <p:nvSpPr>
          <p:cNvPr id="6" name="Rectangle 5"/>
          <p:cNvSpPr/>
          <p:nvPr/>
        </p:nvSpPr>
        <p:spPr>
          <a:xfrm>
            <a:off x="152400" y="2681406"/>
            <a:ext cx="8839200" cy="400110"/>
          </a:xfrm>
          <a:prstGeom prst="rect">
            <a:avLst/>
          </a:prstGeom>
        </p:spPr>
        <p:txBody>
          <a:bodyPr wrap="square">
            <a:spAutoFit/>
          </a:bodyPr>
          <a:lstStyle/>
          <a:p>
            <a:r>
              <a:rPr lang="en-US" sz="2000" dirty="0"/>
              <a:t>Psalm 104:5 – He set the earth on its foundations; </a:t>
            </a:r>
            <a:r>
              <a:rPr lang="en-US" sz="2000" i="1" dirty="0"/>
              <a:t>it can never be moved</a:t>
            </a:r>
            <a:r>
              <a:rPr lang="en-US" sz="2000" dirty="0"/>
              <a:t>.</a:t>
            </a:r>
          </a:p>
        </p:txBody>
      </p:sp>
      <p:sp>
        <p:nvSpPr>
          <p:cNvPr id="7" name="Rectangle 6"/>
          <p:cNvSpPr/>
          <p:nvPr/>
        </p:nvSpPr>
        <p:spPr>
          <a:xfrm>
            <a:off x="152400" y="4001869"/>
            <a:ext cx="8839200" cy="707886"/>
          </a:xfrm>
          <a:prstGeom prst="rect">
            <a:avLst/>
          </a:prstGeom>
        </p:spPr>
        <p:txBody>
          <a:bodyPr wrap="square">
            <a:spAutoFit/>
          </a:bodyPr>
          <a:lstStyle/>
          <a:p>
            <a:r>
              <a:rPr lang="en-US" sz="2000" dirty="0"/>
              <a:t>Ecclesiastes 1:5 – The sun also ariseth, and the sun goeth down, and hasteth to his place where he arose.</a:t>
            </a:r>
          </a:p>
        </p:txBody>
      </p:sp>
      <p:sp>
        <p:nvSpPr>
          <p:cNvPr id="8" name="Rectangle 7"/>
          <p:cNvSpPr/>
          <p:nvPr/>
        </p:nvSpPr>
        <p:spPr>
          <a:xfrm>
            <a:off x="152400" y="4879538"/>
            <a:ext cx="8839200" cy="461665"/>
          </a:xfrm>
          <a:prstGeom prst="rect">
            <a:avLst/>
          </a:prstGeom>
        </p:spPr>
        <p:txBody>
          <a:bodyPr wrap="square">
            <a:spAutoFit/>
          </a:bodyPr>
          <a:lstStyle/>
          <a:p>
            <a:r>
              <a:rPr lang="en-US" sz="2400" b="1" dirty="0"/>
              <a:t>* The Catholic Church ordered Galileo to abandon his ideas! </a:t>
            </a:r>
            <a:r>
              <a:rPr lang="en-US" sz="2400" b="1" dirty="0">
                <a:solidFill>
                  <a:srgbClr val="FF0000"/>
                </a:solidFill>
              </a:rPr>
              <a:t>WHY</a:t>
            </a:r>
            <a:r>
              <a:rPr lang="en-US" sz="2400" b="1" dirty="0"/>
              <a:t>? </a:t>
            </a:r>
          </a:p>
        </p:txBody>
      </p:sp>
      <p:sp>
        <p:nvSpPr>
          <p:cNvPr id="9" name="TextBox 8"/>
          <p:cNvSpPr txBox="1"/>
          <p:nvPr/>
        </p:nvSpPr>
        <p:spPr>
          <a:xfrm>
            <a:off x="186047" y="5493603"/>
            <a:ext cx="1295400" cy="461665"/>
          </a:xfrm>
          <a:prstGeom prst="rect">
            <a:avLst/>
          </a:prstGeom>
          <a:noFill/>
        </p:spPr>
        <p:txBody>
          <a:bodyPr wrap="square" rtlCol="0">
            <a:spAutoFit/>
          </a:bodyPr>
          <a:lstStyle/>
          <a:p>
            <a:r>
              <a:rPr lang="en-US" sz="2400" b="1" dirty="0">
                <a:solidFill>
                  <a:srgbClr val="FF0000"/>
                </a:solidFill>
              </a:rPr>
              <a:t>Answer</a:t>
            </a:r>
            <a:r>
              <a:rPr lang="en-US" sz="2400" dirty="0"/>
              <a:t>:  </a:t>
            </a:r>
          </a:p>
        </p:txBody>
      </p:sp>
      <p:sp>
        <p:nvSpPr>
          <p:cNvPr id="10" name="Rectangle 9"/>
          <p:cNvSpPr/>
          <p:nvPr/>
        </p:nvSpPr>
        <p:spPr>
          <a:xfrm>
            <a:off x="1329047" y="5493603"/>
            <a:ext cx="7696200" cy="1200329"/>
          </a:xfrm>
          <a:prstGeom prst="rect">
            <a:avLst/>
          </a:prstGeom>
        </p:spPr>
        <p:txBody>
          <a:bodyPr wrap="square">
            <a:spAutoFit/>
          </a:bodyPr>
          <a:lstStyle/>
          <a:p>
            <a:r>
              <a:rPr lang="en-US" sz="2400" dirty="0"/>
              <a:t>His discoveries threatened the Biblical concept of the universe – humans were no longer at the center and God was no longer in a specific place.</a:t>
            </a:r>
          </a:p>
        </p:txBody>
      </p:sp>
    </p:spTree>
    <p:extLst>
      <p:ext uri="{BB962C8B-B14F-4D97-AF65-F5344CB8AC3E}">
        <p14:creationId xmlns:p14="http://schemas.microsoft.com/office/powerpoint/2010/main" val="414344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1938992"/>
          </a:xfrm>
          <a:prstGeom prst="rect">
            <a:avLst/>
          </a:prstGeom>
          <a:noFill/>
        </p:spPr>
        <p:txBody>
          <a:bodyPr wrap="square" rtlCol="0">
            <a:spAutoFit/>
          </a:bodyPr>
          <a:lstStyle/>
          <a:p>
            <a:pPr algn="ctr"/>
            <a:r>
              <a:rPr lang="en-US" sz="4000" b="1" i="1" dirty="0"/>
              <a:t>Opposing Viewpoints </a:t>
            </a:r>
          </a:p>
          <a:p>
            <a:pPr algn="ctr"/>
            <a:r>
              <a:rPr lang="en-US" sz="8000" b="1" dirty="0">
                <a:solidFill>
                  <a:srgbClr val="FF0000"/>
                </a:solidFill>
              </a:rPr>
              <a:t>Faith</a:t>
            </a:r>
            <a:r>
              <a:rPr lang="en-US" sz="8000" b="1" dirty="0"/>
              <a:t> vs. </a:t>
            </a:r>
            <a:r>
              <a:rPr lang="en-US" sz="8000" b="1" dirty="0">
                <a:solidFill>
                  <a:srgbClr val="FF0000"/>
                </a:solidFill>
              </a:rPr>
              <a:t>Science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66" y="1905000"/>
            <a:ext cx="3941834" cy="4953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05000"/>
            <a:ext cx="4399915" cy="4953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00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7777"/>
            <a:ext cx="8839200" cy="1754326"/>
          </a:xfrm>
          <a:prstGeom prst="rect">
            <a:avLst/>
          </a:prstGeom>
          <a:noFill/>
        </p:spPr>
        <p:txBody>
          <a:bodyPr wrap="square" rtlCol="0">
            <a:spAutoFit/>
          </a:bodyPr>
          <a:lstStyle/>
          <a:p>
            <a:r>
              <a:rPr lang="en-US" sz="3600" b="1" dirty="0">
                <a:solidFill>
                  <a:srgbClr val="FF0000"/>
                </a:solidFill>
              </a:rPr>
              <a:t>Galileo </a:t>
            </a:r>
            <a:r>
              <a:rPr lang="en-US" sz="3600" b="1" dirty="0"/>
              <a:t>argues that the Church should reinterpret Scriptural truths if they conflict with scientific truths:</a:t>
            </a:r>
          </a:p>
        </p:txBody>
      </p:sp>
      <p:sp>
        <p:nvSpPr>
          <p:cNvPr id="3" name="TextBox 2"/>
          <p:cNvSpPr txBox="1"/>
          <p:nvPr/>
        </p:nvSpPr>
        <p:spPr>
          <a:xfrm>
            <a:off x="0" y="0"/>
            <a:ext cx="9144000" cy="307777"/>
          </a:xfrm>
          <a:prstGeom prst="rect">
            <a:avLst/>
          </a:prstGeom>
          <a:noFill/>
        </p:spPr>
        <p:txBody>
          <a:bodyPr wrap="square" rtlCol="0">
            <a:spAutoFit/>
          </a:bodyPr>
          <a:lstStyle/>
          <a:p>
            <a:pPr algn="ctr"/>
            <a:r>
              <a:rPr lang="en-US" sz="1400" dirty="0"/>
              <a:t>(read the following viewpoint and answer the question below)</a:t>
            </a:r>
          </a:p>
        </p:txBody>
      </p:sp>
      <p:sp>
        <p:nvSpPr>
          <p:cNvPr id="4" name="TextBox 3"/>
          <p:cNvSpPr txBox="1"/>
          <p:nvPr/>
        </p:nvSpPr>
        <p:spPr>
          <a:xfrm>
            <a:off x="152400" y="5486400"/>
            <a:ext cx="8839200" cy="830997"/>
          </a:xfrm>
          <a:prstGeom prst="rect">
            <a:avLst/>
          </a:prstGeom>
          <a:noFill/>
        </p:spPr>
        <p:txBody>
          <a:bodyPr wrap="square" rtlCol="0">
            <a:spAutoFit/>
          </a:bodyPr>
          <a:lstStyle/>
          <a:p>
            <a:r>
              <a:rPr lang="en-US" sz="2400" dirty="0"/>
              <a:t>* </a:t>
            </a:r>
            <a:r>
              <a:rPr lang="en-US" sz="2400" b="1" dirty="0"/>
              <a:t>QUESTION</a:t>
            </a:r>
            <a:r>
              <a:rPr lang="en-US" sz="2400" dirty="0"/>
              <a:t>: What did Galileo suggest that his opponents should do before dismissing his ideas? </a:t>
            </a:r>
          </a:p>
        </p:txBody>
      </p:sp>
      <p:sp>
        <p:nvSpPr>
          <p:cNvPr id="5" name="TextBox 4"/>
          <p:cNvSpPr txBox="1"/>
          <p:nvPr/>
        </p:nvSpPr>
        <p:spPr>
          <a:xfrm>
            <a:off x="152400" y="6248400"/>
            <a:ext cx="8839200" cy="369332"/>
          </a:xfrm>
          <a:prstGeom prst="rect">
            <a:avLst/>
          </a:prstGeom>
          <a:noFill/>
        </p:spPr>
        <p:txBody>
          <a:bodyPr wrap="square" rtlCol="0">
            <a:spAutoFit/>
          </a:bodyPr>
          <a:lstStyle/>
          <a:p>
            <a:r>
              <a:rPr lang="en-US" b="1" dirty="0">
                <a:solidFill>
                  <a:srgbClr val="FF0000"/>
                </a:solidFill>
              </a:rPr>
              <a:t>Answer</a:t>
            </a:r>
            <a:r>
              <a:rPr lang="en-US" dirty="0"/>
              <a:t>: he suggested that his opponents prove him wrong!   </a:t>
            </a:r>
          </a:p>
        </p:txBody>
      </p:sp>
      <p:sp>
        <p:nvSpPr>
          <p:cNvPr id="6" name="TextBox 5"/>
          <p:cNvSpPr txBox="1"/>
          <p:nvPr/>
        </p:nvSpPr>
        <p:spPr>
          <a:xfrm>
            <a:off x="152400" y="2062103"/>
            <a:ext cx="8839200" cy="3046988"/>
          </a:xfrm>
          <a:prstGeom prst="rect">
            <a:avLst/>
          </a:prstGeom>
          <a:noFill/>
        </p:spPr>
        <p:txBody>
          <a:bodyPr wrap="square" rtlCol="0">
            <a:spAutoFit/>
          </a:bodyPr>
          <a:lstStyle/>
          <a:p>
            <a:r>
              <a:rPr lang="en-US" sz="2400" dirty="0"/>
              <a:t>… I hold the sun to be situated motionless in the center of the revolution of the celestial orbs while the earth revolves around the sun… these men </a:t>
            </a:r>
            <a:r>
              <a:rPr lang="en-US" sz="2000" dirty="0"/>
              <a:t>[his opponents] </a:t>
            </a:r>
            <a:r>
              <a:rPr lang="en-US" sz="2400" dirty="0"/>
              <a:t>have resolved to fabricate </a:t>
            </a:r>
            <a:r>
              <a:rPr lang="en-US" sz="2000" dirty="0"/>
              <a:t>[construct] </a:t>
            </a:r>
            <a:r>
              <a:rPr lang="en-US" sz="2400" dirty="0"/>
              <a:t>a shield for their fallacies </a:t>
            </a:r>
            <a:r>
              <a:rPr lang="en-US" sz="2000" dirty="0"/>
              <a:t>[mistakes] </a:t>
            </a:r>
            <a:r>
              <a:rPr lang="en-US" sz="2400" dirty="0"/>
              <a:t>out of… the authority of the Bible. These they apply with little judgment to the refutation </a:t>
            </a:r>
            <a:r>
              <a:rPr lang="en-US" sz="2000" dirty="0"/>
              <a:t>[disproving] </a:t>
            </a:r>
            <a:r>
              <a:rPr lang="en-US" sz="2400" dirty="0"/>
              <a:t>of arguments that they do not understand and have not even listened to… before a physical proposition is condemned it must be shown to be… false. </a:t>
            </a:r>
          </a:p>
        </p:txBody>
      </p:sp>
    </p:spTree>
    <p:extLst>
      <p:ext uri="{BB962C8B-B14F-4D97-AF65-F5344CB8AC3E}">
        <p14:creationId xmlns:p14="http://schemas.microsoft.com/office/powerpoint/2010/main" val="39426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65782"/>
            <a:ext cx="8915400" cy="1077218"/>
          </a:xfrm>
          <a:prstGeom prst="rect">
            <a:avLst/>
          </a:prstGeom>
          <a:noFill/>
        </p:spPr>
        <p:txBody>
          <a:bodyPr wrap="square" rtlCol="0">
            <a:spAutoFit/>
          </a:bodyPr>
          <a:lstStyle/>
          <a:p>
            <a:r>
              <a:rPr lang="en-US" sz="3200" dirty="0"/>
              <a:t>* </a:t>
            </a:r>
            <a:r>
              <a:rPr lang="en-US" sz="3200" b="1" dirty="0"/>
              <a:t>Up until the middle of the 17</a:t>
            </a:r>
            <a:r>
              <a:rPr lang="en-US" sz="3200" b="1" baseline="30000" dirty="0"/>
              <a:t>th</a:t>
            </a:r>
            <a:r>
              <a:rPr lang="en-US" sz="3200" b="1" dirty="0"/>
              <a:t> century – scientists can answer the following questions: </a:t>
            </a:r>
          </a:p>
        </p:txBody>
      </p:sp>
      <p:sp>
        <p:nvSpPr>
          <p:cNvPr id="3" name="TextBox 2"/>
          <p:cNvSpPr txBox="1"/>
          <p:nvPr/>
        </p:nvSpPr>
        <p:spPr>
          <a:xfrm>
            <a:off x="609600" y="1066800"/>
            <a:ext cx="5257800" cy="461665"/>
          </a:xfrm>
          <a:prstGeom prst="rect">
            <a:avLst/>
          </a:prstGeom>
          <a:noFill/>
        </p:spPr>
        <p:txBody>
          <a:bodyPr wrap="square" rtlCol="0">
            <a:spAutoFit/>
          </a:bodyPr>
          <a:lstStyle/>
          <a:p>
            <a:r>
              <a:rPr lang="en-US" sz="2400" dirty="0"/>
              <a:t>…what the universe looks like.</a:t>
            </a:r>
          </a:p>
        </p:txBody>
      </p:sp>
      <p:sp>
        <p:nvSpPr>
          <p:cNvPr id="4" name="TextBox 3"/>
          <p:cNvSpPr txBox="1"/>
          <p:nvPr/>
        </p:nvSpPr>
        <p:spPr>
          <a:xfrm>
            <a:off x="609600" y="1528465"/>
            <a:ext cx="5257800" cy="461665"/>
          </a:xfrm>
          <a:prstGeom prst="rect">
            <a:avLst/>
          </a:prstGeom>
          <a:noFill/>
        </p:spPr>
        <p:txBody>
          <a:bodyPr wrap="square" rtlCol="0">
            <a:spAutoFit/>
          </a:bodyPr>
          <a:lstStyle/>
          <a:p>
            <a:r>
              <a:rPr lang="en-US" sz="2400" dirty="0"/>
              <a:t>…HOW the universe moves. </a:t>
            </a:r>
          </a:p>
        </p:txBody>
      </p:sp>
      <p:sp>
        <p:nvSpPr>
          <p:cNvPr id="5" name="TextBox 4"/>
          <p:cNvSpPr txBox="1"/>
          <p:nvPr/>
        </p:nvSpPr>
        <p:spPr>
          <a:xfrm>
            <a:off x="609600" y="1990130"/>
            <a:ext cx="5257800" cy="461665"/>
          </a:xfrm>
          <a:prstGeom prst="rect">
            <a:avLst/>
          </a:prstGeom>
          <a:noFill/>
        </p:spPr>
        <p:txBody>
          <a:bodyPr wrap="square" rtlCol="0">
            <a:spAutoFit/>
          </a:bodyPr>
          <a:lstStyle/>
          <a:p>
            <a:r>
              <a:rPr lang="en-US" sz="2400" dirty="0"/>
              <a:t>…what “stuff” in the universe is made of. </a:t>
            </a:r>
          </a:p>
        </p:txBody>
      </p:sp>
      <p:sp>
        <p:nvSpPr>
          <p:cNvPr id="6" name="TextBox 5"/>
          <p:cNvSpPr txBox="1"/>
          <p:nvPr/>
        </p:nvSpPr>
        <p:spPr>
          <a:xfrm>
            <a:off x="4530356" y="1066800"/>
            <a:ext cx="3276600" cy="461665"/>
          </a:xfrm>
          <a:prstGeom prst="rect">
            <a:avLst/>
          </a:prstGeom>
          <a:noFill/>
        </p:spPr>
        <p:txBody>
          <a:bodyPr wrap="square" rtlCol="0">
            <a:spAutoFit/>
          </a:bodyPr>
          <a:lstStyle/>
          <a:p>
            <a:r>
              <a:rPr lang="en-US" sz="2400" b="1" dirty="0">
                <a:solidFill>
                  <a:srgbClr val="FF0000"/>
                </a:solidFill>
              </a:rPr>
              <a:t>WHO</a:t>
            </a:r>
            <a:r>
              <a:rPr lang="en-US" sz="2400" dirty="0">
                <a:solidFill>
                  <a:srgbClr val="FF0000"/>
                </a:solidFill>
              </a:rPr>
              <a:t> </a:t>
            </a:r>
            <a:r>
              <a:rPr lang="en-US" sz="2400" dirty="0"/>
              <a:t>and </a:t>
            </a:r>
            <a:r>
              <a:rPr lang="en-US" sz="2400" b="1" dirty="0">
                <a:solidFill>
                  <a:srgbClr val="FF0000"/>
                </a:solidFill>
              </a:rPr>
              <a:t>WHAT</a:t>
            </a:r>
            <a:r>
              <a:rPr lang="en-US" sz="2400" dirty="0"/>
              <a:t>? </a:t>
            </a:r>
          </a:p>
        </p:txBody>
      </p:sp>
      <p:sp>
        <p:nvSpPr>
          <p:cNvPr id="7" name="TextBox 6"/>
          <p:cNvSpPr txBox="1"/>
          <p:nvPr/>
        </p:nvSpPr>
        <p:spPr>
          <a:xfrm>
            <a:off x="4229100" y="1528465"/>
            <a:ext cx="3276600" cy="461665"/>
          </a:xfrm>
          <a:prstGeom prst="rect">
            <a:avLst/>
          </a:prstGeom>
          <a:noFill/>
        </p:spPr>
        <p:txBody>
          <a:bodyPr wrap="square" rtlCol="0">
            <a:spAutoFit/>
          </a:bodyPr>
          <a:lstStyle/>
          <a:p>
            <a:r>
              <a:rPr lang="en-US" sz="2400" b="1" dirty="0">
                <a:solidFill>
                  <a:srgbClr val="FF0000"/>
                </a:solidFill>
              </a:rPr>
              <a:t>WHO</a:t>
            </a:r>
            <a:r>
              <a:rPr lang="en-US" sz="2400" dirty="0">
                <a:solidFill>
                  <a:srgbClr val="FF0000"/>
                </a:solidFill>
              </a:rPr>
              <a:t> </a:t>
            </a:r>
            <a:r>
              <a:rPr lang="en-US" sz="2400" dirty="0"/>
              <a:t>and </a:t>
            </a:r>
            <a:r>
              <a:rPr lang="en-US" sz="2400" b="1" dirty="0">
                <a:solidFill>
                  <a:srgbClr val="FF0000"/>
                </a:solidFill>
              </a:rPr>
              <a:t>WHAT</a:t>
            </a:r>
            <a:r>
              <a:rPr lang="en-US" sz="2400" dirty="0"/>
              <a:t>? </a:t>
            </a:r>
          </a:p>
        </p:txBody>
      </p:sp>
      <p:sp>
        <p:nvSpPr>
          <p:cNvPr id="8" name="TextBox 7"/>
          <p:cNvSpPr txBox="1"/>
          <p:nvPr/>
        </p:nvSpPr>
        <p:spPr>
          <a:xfrm>
            <a:off x="5835502" y="1990130"/>
            <a:ext cx="3276600" cy="461665"/>
          </a:xfrm>
          <a:prstGeom prst="rect">
            <a:avLst/>
          </a:prstGeom>
          <a:noFill/>
        </p:spPr>
        <p:txBody>
          <a:bodyPr wrap="square" rtlCol="0">
            <a:spAutoFit/>
          </a:bodyPr>
          <a:lstStyle/>
          <a:p>
            <a:r>
              <a:rPr lang="en-US" sz="2400" b="1" dirty="0">
                <a:solidFill>
                  <a:srgbClr val="FF0000"/>
                </a:solidFill>
              </a:rPr>
              <a:t>WHO</a:t>
            </a:r>
            <a:r>
              <a:rPr lang="en-US" sz="2400" dirty="0">
                <a:solidFill>
                  <a:srgbClr val="FF0000"/>
                </a:solidFill>
              </a:rPr>
              <a:t> </a:t>
            </a:r>
            <a:r>
              <a:rPr lang="en-US" sz="2400" dirty="0"/>
              <a:t>and </a:t>
            </a:r>
            <a:r>
              <a:rPr lang="en-US" sz="2400" b="1" dirty="0">
                <a:solidFill>
                  <a:srgbClr val="FF0000"/>
                </a:solidFill>
              </a:rPr>
              <a:t>WHAT</a:t>
            </a:r>
            <a:r>
              <a:rPr lang="en-US" sz="2400"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46868"/>
            <a:ext cx="2743200" cy="319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942" y="3408869"/>
            <a:ext cx="2286000" cy="314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495" y="2646869"/>
            <a:ext cx="2511505" cy="319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 presetClass="entr" presetSubtype="0"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839200" cy="2123658"/>
          </a:xfrm>
          <a:prstGeom prst="rect">
            <a:avLst/>
          </a:prstGeom>
          <a:noFill/>
        </p:spPr>
        <p:txBody>
          <a:bodyPr wrap="square" rtlCol="0">
            <a:spAutoFit/>
          </a:bodyPr>
          <a:lstStyle/>
          <a:p>
            <a:pPr algn="ctr"/>
            <a:r>
              <a:rPr lang="en-US" sz="6600" b="1" dirty="0">
                <a:solidFill>
                  <a:srgbClr val="FF0000"/>
                </a:solidFill>
              </a:rPr>
              <a:t>Isaac Newton’s </a:t>
            </a:r>
            <a:r>
              <a:rPr lang="en-US" sz="6600" b="1" i="1" dirty="0"/>
              <a:t>View </a:t>
            </a:r>
          </a:p>
          <a:p>
            <a:pPr algn="ctr"/>
            <a:r>
              <a:rPr lang="en-US" sz="6600" b="1" i="1" dirty="0"/>
              <a:t>of the Universe</a:t>
            </a:r>
          </a:p>
        </p:txBody>
      </p:sp>
      <p:sp>
        <p:nvSpPr>
          <p:cNvPr id="3" name="TextBox 2"/>
          <p:cNvSpPr txBox="1"/>
          <p:nvPr/>
        </p:nvSpPr>
        <p:spPr>
          <a:xfrm>
            <a:off x="152400" y="2133600"/>
            <a:ext cx="5984980" cy="1261884"/>
          </a:xfrm>
          <a:prstGeom prst="rect">
            <a:avLst/>
          </a:prstGeom>
          <a:noFill/>
        </p:spPr>
        <p:txBody>
          <a:bodyPr wrap="square" rtlCol="0">
            <a:spAutoFit/>
          </a:bodyPr>
          <a:lstStyle/>
          <a:p>
            <a:r>
              <a:rPr lang="en-US" sz="2400" dirty="0"/>
              <a:t>* Copernicus, Kepler and Galileo… </a:t>
            </a:r>
            <a:r>
              <a:rPr lang="en-US" sz="2800" b="1" dirty="0"/>
              <a:t>Newton</a:t>
            </a:r>
            <a:r>
              <a:rPr lang="en-US" sz="2800" dirty="0"/>
              <a:t> </a:t>
            </a:r>
            <a:r>
              <a:rPr lang="en-US" sz="2400" dirty="0"/>
              <a:t>built on their work – </a:t>
            </a:r>
            <a:r>
              <a:rPr lang="en-US" sz="2400" b="1" dirty="0">
                <a:solidFill>
                  <a:srgbClr val="FF0000"/>
                </a:solidFill>
              </a:rPr>
              <a:t>REBUILDING the UNIVERSE</a:t>
            </a:r>
            <a:r>
              <a:rPr lang="en-US" sz="2400"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380" y="2044931"/>
            <a:ext cx="3006620" cy="41272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3507938"/>
            <a:ext cx="5984980" cy="1261884"/>
          </a:xfrm>
          <a:prstGeom prst="rect">
            <a:avLst/>
          </a:prstGeom>
        </p:spPr>
        <p:txBody>
          <a:bodyPr wrap="square">
            <a:spAutoFit/>
          </a:bodyPr>
          <a:lstStyle/>
          <a:p>
            <a:r>
              <a:rPr lang="en-US" sz="2400" dirty="0"/>
              <a:t>* </a:t>
            </a:r>
            <a:r>
              <a:rPr lang="en-US" sz="2400" b="1" i="1" dirty="0"/>
              <a:t>Mathematical Principles of Natural Philosophy </a:t>
            </a:r>
            <a:r>
              <a:rPr lang="en-US" sz="2000" dirty="0"/>
              <a:t>(published in 1687</a:t>
            </a:r>
            <a:r>
              <a:rPr lang="en-US" sz="2400" dirty="0"/>
              <a:t>), Newton laid out his </a:t>
            </a:r>
            <a:r>
              <a:rPr lang="en-US" sz="2800" b="1" dirty="0">
                <a:solidFill>
                  <a:srgbClr val="FF0000"/>
                </a:solidFill>
              </a:rPr>
              <a:t>UNIVERSAL LAW OF GRAVITATION</a:t>
            </a:r>
            <a:r>
              <a:rPr lang="en-US" sz="2400" dirty="0"/>
              <a:t>. </a:t>
            </a:r>
          </a:p>
        </p:txBody>
      </p:sp>
      <p:sp>
        <p:nvSpPr>
          <p:cNvPr id="5" name="Rectangle 4"/>
          <p:cNvSpPr/>
          <p:nvPr/>
        </p:nvSpPr>
        <p:spPr>
          <a:xfrm>
            <a:off x="0" y="6248400"/>
            <a:ext cx="9144000" cy="584775"/>
          </a:xfrm>
          <a:prstGeom prst="rect">
            <a:avLst/>
          </a:prstGeom>
        </p:spPr>
        <p:txBody>
          <a:bodyPr wrap="square">
            <a:spAutoFit/>
          </a:bodyPr>
          <a:lstStyle/>
          <a:p>
            <a:pPr algn="ctr"/>
            <a:r>
              <a:rPr lang="en-US" sz="1600" dirty="0"/>
              <a:t>* </a:t>
            </a:r>
            <a:r>
              <a:rPr lang="en-US" sz="1600" b="1" dirty="0">
                <a:solidFill>
                  <a:srgbClr val="FF0000"/>
                </a:solidFill>
              </a:rPr>
              <a:t>BIG IDEA</a:t>
            </a:r>
            <a:r>
              <a:rPr lang="en-US" sz="1600" dirty="0"/>
              <a:t>: Newton taught that </a:t>
            </a:r>
            <a:r>
              <a:rPr lang="en-US" sz="1600" b="1" dirty="0"/>
              <a:t>scientific theory should be coupled with rigorous </a:t>
            </a:r>
          </a:p>
          <a:p>
            <a:pPr algn="ctr"/>
            <a:r>
              <a:rPr lang="en-US" sz="1600" b="1" dirty="0"/>
              <a:t>experimentation</a:t>
            </a:r>
            <a:r>
              <a:rPr lang="en-US" sz="1600" dirty="0"/>
              <a:t> – which would eventually become </a:t>
            </a:r>
            <a:r>
              <a:rPr lang="en-US" sz="1600" b="1" i="1" dirty="0"/>
              <a:t>the basis of modern science </a:t>
            </a:r>
            <a:r>
              <a:rPr lang="en-US" sz="1600" dirty="0"/>
              <a:t>* </a:t>
            </a:r>
          </a:p>
        </p:txBody>
      </p:sp>
      <p:sp>
        <p:nvSpPr>
          <p:cNvPr id="6" name="TextBox 5"/>
          <p:cNvSpPr txBox="1"/>
          <p:nvPr/>
        </p:nvSpPr>
        <p:spPr>
          <a:xfrm>
            <a:off x="152400" y="4629090"/>
            <a:ext cx="5984980" cy="400110"/>
          </a:xfrm>
          <a:prstGeom prst="rect">
            <a:avLst/>
          </a:prstGeom>
          <a:noFill/>
        </p:spPr>
        <p:txBody>
          <a:bodyPr wrap="square" rtlCol="0">
            <a:spAutoFit/>
          </a:bodyPr>
          <a:lstStyle/>
          <a:p>
            <a:r>
              <a:rPr lang="en-US" dirty="0"/>
              <a:t>…set forth </a:t>
            </a:r>
            <a:r>
              <a:rPr lang="en-US" sz="2000" b="1" dirty="0"/>
              <a:t>LAWS of MOTION</a:t>
            </a:r>
            <a:r>
              <a:rPr lang="en-US" dirty="0"/>
              <a:t>!</a:t>
            </a:r>
          </a:p>
        </p:txBody>
      </p:sp>
      <p:sp>
        <p:nvSpPr>
          <p:cNvPr id="7" name="TextBox 6"/>
          <p:cNvSpPr txBox="1"/>
          <p:nvPr/>
        </p:nvSpPr>
        <p:spPr>
          <a:xfrm>
            <a:off x="152401" y="5105400"/>
            <a:ext cx="5984980" cy="954107"/>
          </a:xfrm>
          <a:prstGeom prst="rect">
            <a:avLst/>
          </a:prstGeom>
          <a:noFill/>
        </p:spPr>
        <p:txBody>
          <a:bodyPr wrap="square" rtlCol="0">
            <a:spAutoFit/>
          </a:bodyPr>
          <a:lstStyle/>
          <a:p>
            <a:r>
              <a:rPr lang="en-US" sz="2800" dirty="0"/>
              <a:t>* Newton describes how the Universe FUNCTIONS… </a:t>
            </a:r>
          </a:p>
        </p:txBody>
      </p:sp>
    </p:spTree>
    <p:extLst>
      <p:ext uri="{BB962C8B-B14F-4D97-AF65-F5344CB8AC3E}">
        <p14:creationId xmlns:p14="http://schemas.microsoft.com/office/powerpoint/2010/main" val="31004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9603"/>
            <a:ext cx="8991600" cy="830997"/>
          </a:xfrm>
          <a:prstGeom prst="rect">
            <a:avLst/>
          </a:prstGeom>
        </p:spPr>
        <p:txBody>
          <a:bodyPr wrap="square">
            <a:spAutoFit/>
          </a:bodyPr>
          <a:lstStyle/>
          <a:p>
            <a:pPr algn="ctr"/>
            <a:r>
              <a:rPr lang="en-US" sz="4800" b="1" dirty="0"/>
              <a:t>UNIVERSAL LAW OF GRAVITATION</a:t>
            </a:r>
            <a:endParaRPr lang="en-US" sz="48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6" y="914399"/>
            <a:ext cx="4787154" cy="42177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800600" y="990600"/>
            <a:ext cx="4267200" cy="1815882"/>
          </a:xfrm>
          <a:prstGeom prst="rect">
            <a:avLst/>
          </a:prstGeom>
        </p:spPr>
        <p:txBody>
          <a:bodyPr wrap="square">
            <a:spAutoFit/>
          </a:bodyPr>
          <a:lstStyle/>
          <a:p>
            <a:r>
              <a:rPr lang="en-US" sz="2400" dirty="0"/>
              <a:t>* </a:t>
            </a:r>
            <a:r>
              <a:rPr lang="en-US" sz="2400" b="1" i="1" dirty="0"/>
              <a:t>Every object in the universe attracts every other object</a:t>
            </a:r>
            <a:r>
              <a:rPr lang="en-US" sz="2400" dirty="0"/>
              <a:t> by a force called </a:t>
            </a:r>
            <a:r>
              <a:rPr lang="en-US" sz="2400" b="1" dirty="0">
                <a:solidFill>
                  <a:srgbClr val="FF0000"/>
                </a:solidFill>
              </a:rPr>
              <a:t>GRAVITY</a:t>
            </a:r>
            <a:r>
              <a:rPr lang="en-US" sz="2400" dirty="0">
                <a:solidFill>
                  <a:srgbClr val="FF0000"/>
                </a:solidFill>
              </a:rPr>
              <a:t> </a:t>
            </a:r>
            <a:r>
              <a:rPr lang="en-US" sz="2000" dirty="0"/>
              <a:t>(the degree of attraction depends on mass and distance between them)</a:t>
            </a:r>
          </a:p>
        </p:txBody>
      </p:sp>
      <p:sp>
        <p:nvSpPr>
          <p:cNvPr id="7" name="TextBox 6"/>
          <p:cNvSpPr txBox="1"/>
          <p:nvPr/>
        </p:nvSpPr>
        <p:spPr>
          <a:xfrm>
            <a:off x="76200" y="5132534"/>
            <a:ext cx="8991600" cy="400110"/>
          </a:xfrm>
          <a:prstGeom prst="rect">
            <a:avLst/>
          </a:prstGeom>
          <a:noFill/>
        </p:spPr>
        <p:txBody>
          <a:bodyPr wrap="square" rtlCol="0">
            <a:spAutoFit/>
          </a:bodyPr>
          <a:lstStyle/>
          <a:p>
            <a:r>
              <a:rPr lang="en-US" sz="2000" dirty="0"/>
              <a:t>* </a:t>
            </a:r>
            <a:r>
              <a:rPr lang="en-US" sz="2000" b="1" dirty="0"/>
              <a:t>QUESTION</a:t>
            </a:r>
            <a:r>
              <a:rPr lang="en-US" sz="2000" dirty="0"/>
              <a:t>: Why was this theory important to scientists of the 17</a:t>
            </a:r>
            <a:r>
              <a:rPr lang="en-US" sz="2000" baseline="30000" dirty="0"/>
              <a:t>th</a:t>
            </a:r>
            <a:r>
              <a:rPr lang="en-US" sz="2000" dirty="0"/>
              <a:t> century? </a:t>
            </a:r>
          </a:p>
        </p:txBody>
      </p:sp>
      <p:sp>
        <p:nvSpPr>
          <p:cNvPr id="8" name="TextBox 7"/>
          <p:cNvSpPr txBox="1"/>
          <p:nvPr/>
        </p:nvSpPr>
        <p:spPr>
          <a:xfrm>
            <a:off x="76200" y="5486400"/>
            <a:ext cx="1123950" cy="400110"/>
          </a:xfrm>
          <a:prstGeom prst="rect">
            <a:avLst/>
          </a:prstGeom>
          <a:noFill/>
        </p:spPr>
        <p:txBody>
          <a:bodyPr wrap="square" rtlCol="0">
            <a:spAutoFit/>
          </a:bodyPr>
          <a:lstStyle/>
          <a:p>
            <a:r>
              <a:rPr lang="en-US" sz="2000" b="1" dirty="0">
                <a:solidFill>
                  <a:srgbClr val="FF0000"/>
                </a:solidFill>
              </a:rPr>
              <a:t>Answer</a:t>
            </a:r>
            <a:r>
              <a:rPr lang="en-US" sz="2000" dirty="0"/>
              <a:t>: </a:t>
            </a:r>
          </a:p>
        </p:txBody>
      </p:sp>
      <p:sp>
        <p:nvSpPr>
          <p:cNvPr id="9" name="TextBox 8"/>
          <p:cNvSpPr txBox="1"/>
          <p:nvPr/>
        </p:nvSpPr>
        <p:spPr>
          <a:xfrm>
            <a:off x="76200" y="5779532"/>
            <a:ext cx="8991600" cy="707886"/>
          </a:xfrm>
          <a:prstGeom prst="rect">
            <a:avLst/>
          </a:prstGeom>
          <a:noFill/>
        </p:spPr>
        <p:txBody>
          <a:bodyPr wrap="square" rtlCol="0">
            <a:spAutoFit/>
          </a:bodyPr>
          <a:lstStyle/>
          <a:p>
            <a:r>
              <a:rPr lang="en-US" sz="2000" dirty="0"/>
              <a:t>If mathematically proven, the theory could explain all motion throughout the universe! </a:t>
            </a:r>
          </a:p>
        </p:txBody>
      </p:sp>
      <p:sp>
        <p:nvSpPr>
          <p:cNvPr id="10" name="TextBox 9"/>
          <p:cNvSpPr txBox="1"/>
          <p:nvPr/>
        </p:nvSpPr>
        <p:spPr>
          <a:xfrm>
            <a:off x="4800600" y="2990671"/>
            <a:ext cx="4267200" cy="1200329"/>
          </a:xfrm>
          <a:prstGeom prst="rect">
            <a:avLst/>
          </a:prstGeom>
          <a:noFill/>
        </p:spPr>
        <p:txBody>
          <a:bodyPr wrap="square" rtlCol="0">
            <a:spAutoFit/>
          </a:bodyPr>
          <a:lstStyle/>
          <a:p>
            <a:r>
              <a:rPr lang="en-US" sz="2400" dirty="0"/>
              <a:t>* Newton’s </a:t>
            </a:r>
            <a:r>
              <a:rPr lang="en-US" sz="2400" b="1" dirty="0"/>
              <a:t>WORLD-MACHINE CONCEPT</a:t>
            </a:r>
            <a:r>
              <a:rPr lang="en-US" sz="2400" dirty="0"/>
              <a:t> created a new view of the universe! – </a:t>
            </a:r>
            <a:r>
              <a:rPr lang="en-US" sz="2400" i="1" dirty="0"/>
              <a:t>HOW</a:t>
            </a:r>
            <a:r>
              <a:rPr lang="en-US" sz="2400" dirty="0"/>
              <a:t>?  </a:t>
            </a:r>
          </a:p>
        </p:txBody>
      </p:sp>
    </p:spTree>
    <p:extLst>
      <p:ext uri="{BB962C8B-B14F-4D97-AF65-F5344CB8AC3E}">
        <p14:creationId xmlns:p14="http://schemas.microsoft.com/office/powerpoint/2010/main" val="257139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0"/>
            <a:ext cx="8915400" cy="3785652"/>
          </a:xfrm>
          <a:prstGeom prst="rect">
            <a:avLst/>
          </a:prstGeom>
          <a:noFill/>
        </p:spPr>
        <p:txBody>
          <a:bodyPr wrap="square" rtlCol="0">
            <a:spAutoFit/>
          </a:bodyPr>
          <a:lstStyle/>
          <a:p>
            <a:r>
              <a:rPr lang="en-US" sz="6000" b="1" dirty="0"/>
              <a:t>* Now that Scientists know what the Universe looks like – they begin to question other topics… </a:t>
            </a:r>
          </a:p>
        </p:txBody>
      </p:sp>
    </p:spTree>
    <p:extLst>
      <p:ext uri="{BB962C8B-B14F-4D97-AF65-F5344CB8AC3E}">
        <p14:creationId xmlns:p14="http://schemas.microsoft.com/office/powerpoint/2010/main" val="2979508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36029"/>
            <a:ext cx="9015972" cy="2062103"/>
          </a:xfrm>
          <a:prstGeom prst="rect">
            <a:avLst/>
          </a:prstGeom>
          <a:noFill/>
        </p:spPr>
        <p:txBody>
          <a:bodyPr wrap="square" rtlCol="0">
            <a:spAutoFit/>
          </a:bodyPr>
          <a:lstStyle/>
          <a:p>
            <a:pPr algn="ctr"/>
            <a:r>
              <a:rPr lang="en-US" sz="4400" b="1" dirty="0"/>
              <a:t>Scientific Revolution: </a:t>
            </a:r>
          </a:p>
          <a:p>
            <a:pPr algn="ctr"/>
            <a:r>
              <a:rPr lang="en-US" sz="6000" b="1" dirty="0">
                <a:solidFill>
                  <a:srgbClr val="FF0000"/>
                </a:solidFill>
              </a:rPr>
              <a:t>Breakthroughs in Medicine</a:t>
            </a:r>
          </a:p>
          <a:p>
            <a:pPr algn="ctr"/>
            <a:r>
              <a:rPr lang="en-US" sz="2400" dirty="0"/>
              <a:t>(and the human body)</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897" y="1752600"/>
            <a:ext cx="2962275" cy="3657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2399" y="2209800"/>
            <a:ext cx="5977497" cy="1569660"/>
          </a:xfrm>
          <a:prstGeom prst="rect">
            <a:avLst/>
          </a:prstGeom>
        </p:spPr>
        <p:txBody>
          <a:bodyPr wrap="square">
            <a:spAutoFit/>
          </a:bodyPr>
          <a:lstStyle/>
          <a:p>
            <a:r>
              <a:rPr lang="en-US" sz="2400" dirty="0"/>
              <a:t>* </a:t>
            </a:r>
            <a:r>
              <a:rPr lang="en-US" sz="2400" b="1" dirty="0">
                <a:solidFill>
                  <a:srgbClr val="FF0000"/>
                </a:solidFill>
              </a:rPr>
              <a:t>Galen</a:t>
            </a:r>
            <a:r>
              <a:rPr lang="en-US" sz="2400" dirty="0">
                <a:solidFill>
                  <a:srgbClr val="FF0000"/>
                </a:solidFill>
              </a:rPr>
              <a:t> </a:t>
            </a:r>
            <a:r>
              <a:rPr lang="en-US" sz="2400" dirty="0"/>
              <a:t>– Greek </a:t>
            </a:r>
            <a:r>
              <a:rPr lang="en-US" sz="2000" dirty="0"/>
              <a:t>(or, Roman) </a:t>
            </a:r>
            <a:r>
              <a:rPr lang="en-US" sz="2400" dirty="0"/>
              <a:t>physician and surgeon </a:t>
            </a:r>
            <a:r>
              <a:rPr lang="en-US" sz="2000" dirty="0"/>
              <a:t>(2</a:t>
            </a:r>
            <a:r>
              <a:rPr lang="en-US" sz="2000" baseline="30000" dirty="0"/>
              <a:t>nd</a:t>
            </a:r>
            <a:r>
              <a:rPr lang="en-US" sz="2000" dirty="0"/>
              <a:t> Century A.D.) </a:t>
            </a:r>
            <a:r>
              <a:rPr lang="en-US" sz="2400" dirty="0"/>
              <a:t>who made early contributions to the understanding of </a:t>
            </a:r>
            <a:r>
              <a:rPr lang="en-US" sz="2400" i="1" dirty="0"/>
              <a:t>anatomy</a:t>
            </a:r>
            <a:r>
              <a:rPr lang="en-US" sz="2400" dirty="0"/>
              <a:t>, </a:t>
            </a:r>
            <a:r>
              <a:rPr lang="en-US" sz="2400" i="1" dirty="0"/>
              <a:t>physiology</a:t>
            </a:r>
            <a:r>
              <a:rPr lang="en-US" sz="2400" dirty="0"/>
              <a:t> and </a:t>
            </a:r>
            <a:r>
              <a:rPr lang="en-US" sz="2400" i="1" dirty="0"/>
              <a:t>neurology</a:t>
            </a:r>
            <a:r>
              <a:rPr lang="en-US" sz="2400" dirty="0"/>
              <a:t>… </a:t>
            </a:r>
          </a:p>
        </p:txBody>
      </p:sp>
      <p:sp>
        <p:nvSpPr>
          <p:cNvPr id="4" name="TextBox 3"/>
          <p:cNvSpPr txBox="1"/>
          <p:nvPr/>
        </p:nvSpPr>
        <p:spPr>
          <a:xfrm>
            <a:off x="152394" y="3869829"/>
            <a:ext cx="5977497" cy="1692771"/>
          </a:xfrm>
          <a:prstGeom prst="rect">
            <a:avLst/>
          </a:prstGeom>
          <a:noFill/>
        </p:spPr>
        <p:txBody>
          <a:bodyPr wrap="square" rtlCol="0">
            <a:spAutoFit/>
          </a:bodyPr>
          <a:lstStyle/>
          <a:p>
            <a:r>
              <a:rPr lang="en-US" sz="2400" dirty="0"/>
              <a:t>* Focused on </a:t>
            </a:r>
            <a:r>
              <a:rPr lang="en-US" sz="2800" b="1" dirty="0"/>
              <a:t>animal dissection</a:t>
            </a:r>
            <a:r>
              <a:rPr lang="en-US" sz="2400" dirty="0"/>
              <a:t>, rather than human, to formulate ideas on the human </a:t>
            </a:r>
            <a:r>
              <a:rPr lang="en-US" sz="2800" b="1" dirty="0">
                <a:solidFill>
                  <a:srgbClr val="FF0000"/>
                </a:solidFill>
              </a:rPr>
              <a:t>anatomy </a:t>
            </a:r>
            <a:r>
              <a:rPr lang="en-US" sz="2400" dirty="0"/>
              <a:t>– his teachings dominated until the Middle Ages… *  </a:t>
            </a:r>
          </a:p>
        </p:txBody>
      </p:sp>
      <p:sp>
        <p:nvSpPr>
          <p:cNvPr id="5" name="Rectangle 4"/>
          <p:cNvSpPr/>
          <p:nvPr/>
        </p:nvSpPr>
        <p:spPr>
          <a:xfrm>
            <a:off x="100237" y="5791200"/>
            <a:ext cx="9015972" cy="1046440"/>
          </a:xfrm>
          <a:prstGeom prst="rect">
            <a:avLst/>
          </a:prstGeom>
        </p:spPr>
        <p:txBody>
          <a:bodyPr wrap="square">
            <a:spAutoFit/>
          </a:bodyPr>
          <a:lstStyle/>
          <a:p>
            <a:r>
              <a:rPr lang="en-US" sz="1400" dirty="0"/>
              <a:t>* The circulatory system consisted of two separate one-way systems of distribution (rather than a single unified system of circulation). </a:t>
            </a:r>
          </a:p>
          <a:p>
            <a:endParaRPr lang="en-US" sz="600" dirty="0"/>
          </a:p>
          <a:p>
            <a:r>
              <a:rPr lang="en-US" sz="1400" dirty="0"/>
              <a:t>* Venous blood was generated in the liver, from where it was distributed and consumed by all organs of the body – Arterial blood originated in the heart, from where it was distributed and consumed by all organs of the body. </a:t>
            </a:r>
          </a:p>
        </p:txBody>
      </p:sp>
    </p:spTree>
    <p:extLst>
      <p:ext uri="{BB962C8B-B14F-4D97-AF65-F5344CB8AC3E}">
        <p14:creationId xmlns:p14="http://schemas.microsoft.com/office/powerpoint/2010/main" val="37184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172" y="153650"/>
            <a:ext cx="8839200" cy="1446550"/>
          </a:xfrm>
          <a:prstGeom prst="rect">
            <a:avLst/>
          </a:prstGeom>
          <a:noFill/>
        </p:spPr>
        <p:txBody>
          <a:bodyPr wrap="square" rtlCol="0">
            <a:spAutoFit/>
          </a:bodyPr>
          <a:lstStyle/>
          <a:p>
            <a:pPr algn="ctr"/>
            <a:r>
              <a:rPr lang="en-US" sz="4400" b="1" dirty="0"/>
              <a:t>FAST-FORWARD several hundred years to the 16</a:t>
            </a:r>
            <a:r>
              <a:rPr lang="en-US" sz="4400" b="1" baseline="30000" dirty="0"/>
              <a:t>th</a:t>
            </a:r>
            <a:r>
              <a:rPr lang="en-US" sz="4400" b="1" dirty="0"/>
              <a:t> and 17</a:t>
            </a:r>
            <a:r>
              <a:rPr lang="en-US" sz="4400" b="1" baseline="30000" dirty="0"/>
              <a:t>th</a:t>
            </a:r>
            <a:r>
              <a:rPr lang="en-US" sz="4400" b="1" dirty="0"/>
              <a:t> centuries… </a:t>
            </a:r>
          </a:p>
        </p:txBody>
      </p:sp>
      <p:sp>
        <p:nvSpPr>
          <p:cNvPr id="4" name="Rectangle 3"/>
          <p:cNvSpPr/>
          <p:nvPr/>
        </p:nvSpPr>
        <p:spPr>
          <a:xfrm>
            <a:off x="154172" y="1600200"/>
            <a:ext cx="8839200" cy="1200329"/>
          </a:xfrm>
          <a:prstGeom prst="rect">
            <a:avLst/>
          </a:prstGeom>
        </p:spPr>
        <p:txBody>
          <a:bodyPr wrap="square">
            <a:spAutoFit/>
          </a:bodyPr>
          <a:lstStyle/>
          <a:p>
            <a:r>
              <a:rPr lang="en-US" sz="2400" dirty="0"/>
              <a:t>1.)  </a:t>
            </a:r>
            <a:r>
              <a:rPr lang="en-US" sz="2400" b="1" dirty="0"/>
              <a:t>Renaissance </a:t>
            </a:r>
            <a:r>
              <a:rPr lang="en-US" sz="2400" b="1" dirty="0">
                <a:solidFill>
                  <a:srgbClr val="FF0000"/>
                </a:solidFill>
              </a:rPr>
              <a:t>HUMANISTS </a:t>
            </a:r>
            <a:r>
              <a:rPr lang="en-US" sz="2400" dirty="0"/>
              <a:t>mastered Greek and Latin </a:t>
            </a:r>
            <a:r>
              <a:rPr lang="en-US" sz="2000" dirty="0"/>
              <a:t>(translated works of Ptolemy, Archimedes and Plato) </a:t>
            </a:r>
            <a:r>
              <a:rPr lang="en-US" sz="2400" dirty="0"/>
              <a:t>– humanists disagreed with Aristotle! </a:t>
            </a:r>
            <a:r>
              <a:rPr lang="en-US" sz="1600" dirty="0"/>
              <a:t>(preferred </a:t>
            </a:r>
            <a:r>
              <a:rPr lang="en-US" sz="1600" b="1" dirty="0">
                <a:solidFill>
                  <a:srgbClr val="FF0000"/>
                </a:solidFill>
              </a:rPr>
              <a:t>INDIVIDUAL</a:t>
            </a:r>
            <a:r>
              <a:rPr lang="en-US" sz="1600" dirty="0">
                <a:solidFill>
                  <a:srgbClr val="FF0000"/>
                </a:solidFill>
              </a:rPr>
              <a:t> </a:t>
            </a:r>
            <a:r>
              <a:rPr lang="en-US" sz="1600" dirty="0"/>
              <a:t>thought and </a:t>
            </a:r>
            <a:r>
              <a:rPr lang="en-US" sz="1600" b="1" dirty="0">
                <a:solidFill>
                  <a:srgbClr val="FF0000"/>
                </a:solidFill>
              </a:rPr>
              <a:t>EMPIRICISM</a:t>
            </a:r>
            <a:r>
              <a:rPr lang="en-US" sz="1600" dirty="0"/>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431197"/>
            <a:ext cx="3263900" cy="43714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0628" y="4549914"/>
            <a:ext cx="5715000" cy="707886"/>
          </a:xfrm>
          <a:prstGeom prst="rect">
            <a:avLst/>
          </a:prstGeom>
        </p:spPr>
        <p:txBody>
          <a:bodyPr wrap="square">
            <a:spAutoFit/>
          </a:bodyPr>
          <a:lstStyle/>
          <a:p>
            <a:r>
              <a:rPr lang="en-US" sz="2000" dirty="0"/>
              <a:t>* </a:t>
            </a:r>
            <a:r>
              <a:rPr lang="en-US" sz="2000" b="1" dirty="0"/>
              <a:t>Aristotle</a:t>
            </a:r>
            <a:r>
              <a:rPr lang="en-US" sz="2000" dirty="0"/>
              <a:t> called the shots </a:t>
            </a:r>
            <a:r>
              <a:rPr lang="en-US" dirty="0"/>
              <a:t>(Greek philosopher and scientist) </a:t>
            </a:r>
            <a:r>
              <a:rPr lang="en-US" sz="2000" dirty="0"/>
              <a:t>during the </a:t>
            </a:r>
            <a:r>
              <a:rPr lang="en-US" sz="2000" b="1" dirty="0"/>
              <a:t>Middle Ages </a:t>
            </a:r>
            <a:r>
              <a:rPr lang="en-US" sz="2000" dirty="0"/>
              <a:t>– but, was he right?</a:t>
            </a:r>
          </a:p>
        </p:txBody>
      </p:sp>
      <p:sp>
        <p:nvSpPr>
          <p:cNvPr id="7" name="TextBox 6"/>
          <p:cNvSpPr txBox="1"/>
          <p:nvPr/>
        </p:nvSpPr>
        <p:spPr>
          <a:xfrm>
            <a:off x="0" y="6248400"/>
            <a:ext cx="5869172" cy="461665"/>
          </a:xfrm>
          <a:prstGeom prst="rect">
            <a:avLst/>
          </a:prstGeom>
          <a:noFill/>
        </p:spPr>
        <p:txBody>
          <a:bodyPr wrap="square" rtlCol="0">
            <a:spAutoFit/>
          </a:bodyPr>
          <a:lstStyle/>
          <a:p>
            <a:pPr algn="ctr"/>
            <a:r>
              <a:rPr lang="en-US" sz="2400" b="1" dirty="0"/>
              <a:t>* </a:t>
            </a:r>
            <a:r>
              <a:rPr lang="en-US" sz="2400" b="1" i="1" dirty="0">
                <a:solidFill>
                  <a:srgbClr val="FF0000"/>
                </a:solidFill>
              </a:rPr>
              <a:t>CAUSES</a:t>
            </a:r>
            <a:r>
              <a:rPr lang="en-US" sz="2400" b="1" dirty="0">
                <a:solidFill>
                  <a:srgbClr val="FF0000"/>
                </a:solidFill>
              </a:rPr>
              <a:t> </a:t>
            </a:r>
            <a:r>
              <a:rPr lang="en-US" sz="2400" b="1" dirty="0"/>
              <a:t>of the SCIENTIFIC REVOLUTION * </a:t>
            </a:r>
          </a:p>
        </p:txBody>
      </p:sp>
      <p:sp>
        <p:nvSpPr>
          <p:cNvPr id="8" name="Rectangle 7"/>
          <p:cNvSpPr/>
          <p:nvPr/>
        </p:nvSpPr>
        <p:spPr>
          <a:xfrm>
            <a:off x="152400" y="2907268"/>
            <a:ext cx="5713228" cy="1200329"/>
          </a:xfrm>
          <a:prstGeom prst="rect">
            <a:avLst/>
          </a:prstGeom>
        </p:spPr>
        <p:txBody>
          <a:bodyPr wrap="square">
            <a:spAutoFit/>
          </a:bodyPr>
          <a:lstStyle/>
          <a:p>
            <a:r>
              <a:rPr lang="en-US" sz="2400" dirty="0"/>
              <a:t>2.)  NEW PROBLEMS required NEW SOLUTIONS – which led to the development of </a:t>
            </a:r>
            <a:r>
              <a:rPr lang="en-US" sz="2400" b="1" dirty="0"/>
              <a:t>NEW TECH</a:t>
            </a:r>
            <a:r>
              <a:rPr lang="en-US" sz="2400" dirty="0"/>
              <a:t>. and </a:t>
            </a:r>
            <a:r>
              <a:rPr lang="en-US" sz="2400" b="1" dirty="0"/>
              <a:t>MATH</a:t>
            </a:r>
            <a:r>
              <a:rPr lang="en-US" sz="2400" dirty="0"/>
              <a:t>! </a:t>
            </a:r>
          </a:p>
        </p:txBody>
      </p:sp>
      <p:sp>
        <p:nvSpPr>
          <p:cNvPr id="9" name="TextBox 8"/>
          <p:cNvSpPr txBox="1"/>
          <p:nvPr/>
        </p:nvSpPr>
        <p:spPr>
          <a:xfrm>
            <a:off x="154172" y="4066401"/>
            <a:ext cx="5713228" cy="276999"/>
          </a:xfrm>
          <a:prstGeom prst="rect">
            <a:avLst/>
          </a:prstGeom>
          <a:noFill/>
        </p:spPr>
        <p:txBody>
          <a:bodyPr wrap="square" rtlCol="0">
            <a:spAutoFit/>
          </a:bodyPr>
          <a:lstStyle/>
          <a:p>
            <a:r>
              <a:rPr lang="en-US" sz="1200" dirty="0"/>
              <a:t>EX.) </a:t>
            </a:r>
            <a:r>
              <a:rPr lang="en-US" sz="1200" b="1" dirty="0"/>
              <a:t>Telescope</a:t>
            </a:r>
            <a:r>
              <a:rPr lang="en-US" sz="1200" dirty="0"/>
              <a:t>, </a:t>
            </a:r>
            <a:r>
              <a:rPr lang="en-US" sz="1200" b="1" dirty="0"/>
              <a:t>microscope</a:t>
            </a:r>
            <a:r>
              <a:rPr lang="en-US" sz="1200" dirty="0"/>
              <a:t>, </a:t>
            </a:r>
            <a:r>
              <a:rPr lang="en-US" sz="1200" b="1" dirty="0"/>
              <a:t>printing press</a:t>
            </a:r>
            <a:r>
              <a:rPr lang="en-US" sz="1200" dirty="0"/>
              <a:t>, Algebra, geometry, decimal system</a:t>
            </a:r>
          </a:p>
        </p:txBody>
      </p:sp>
    </p:spTree>
    <p:extLst>
      <p:ext uri="{BB962C8B-B14F-4D97-AF65-F5344CB8AC3E}">
        <p14:creationId xmlns:p14="http://schemas.microsoft.com/office/powerpoint/2010/main" val="13677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36029"/>
            <a:ext cx="9015972" cy="2062103"/>
          </a:xfrm>
          <a:prstGeom prst="rect">
            <a:avLst/>
          </a:prstGeom>
          <a:noFill/>
        </p:spPr>
        <p:txBody>
          <a:bodyPr wrap="square" rtlCol="0">
            <a:spAutoFit/>
          </a:bodyPr>
          <a:lstStyle/>
          <a:p>
            <a:pPr algn="ctr"/>
            <a:r>
              <a:rPr lang="en-US" sz="4400" b="1" dirty="0"/>
              <a:t>Scientific Revolution: </a:t>
            </a:r>
          </a:p>
          <a:p>
            <a:pPr algn="ctr"/>
            <a:r>
              <a:rPr lang="en-US" sz="6000" b="1" dirty="0">
                <a:solidFill>
                  <a:srgbClr val="FF0000"/>
                </a:solidFill>
              </a:rPr>
              <a:t>Breakthroughs in Medicine</a:t>
            </a:r>
          </a:p>
          <a:p>
            <a:pPr algn="ctr"/>
            <a:r>
              <a:rPr lang="en-US" sz="2400" dirty="0"/>
              <a:t>(and the human body)</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2971800" cy="52136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48000" y="2198132"/>
            <a:ext cx="6044172" cy="2062103"/>
          </a:xfrm>
          <a:prstGeom prst="rect">
            <a:avLst/>
          </a:prstGeom>
        </p:spPr>
        <p:txBody>
          <a:bodyPr wrap="square">
            <a:spAutoFit/>
          </a:bodyPr>
          <a:lstStyle/>
          <a:p>
            <a:r>
              <a:rPr lang="en-US" sz="2400" dirty="0"/>
              <a:t>* </a:t>
            </a:r>
            <a:r>
              <a:rPr lang="en-US" sz="2400" b="1" dirty="0">
                <a:solidFill>
                  <a:srgbClr val="FF0000"/>
                </a:solidFill>
              </a:rPr>
              <a:t>Andreas Vesalius’</a:t>
            </a:r>
            <a:r>
              <a:rPr lang="en-US" sz="2400" dirty="0"/>
              <a:t> </a:t>
            </a:r>
            <a:r>
              <a:rPr lang="en-US" sz="2800" b="1" i="1" dirty="0"/>
              <a:t>On the Fabric of the Human Body</a:t>
            </a:r>
            <a:r>
              <a:rPr lang="en-US" sz="2800" dirty="0"/>
              <a:t> </a:t>
            </a:r>
            <a:r>
              <a:rPr lang="en-US" sz="2000" dirty="0"/>
              <a:t>(published in 1543) </a:t>
            </a:r>
            <a:r>
              <a:rPr lang="en-US" sz="2400" dirty="0"/>
              <a:t>presents an </a:t>
            </a:r>
            <a:r>
              <a:rPr lang="en-US" sz="2400" i="1" dirty="0"/>
              <a:t>accurate</a:t>
            </a:r>
            <a:r>
              <a:rPr lang="en-US" sz="2400" dirty="0"/>
              <a:t> </a:t>
            </a:r>
            <a:r>
              <a:rPr lang="en-US" sz="2400" i="1" dirty="0"/>
              <a:t>examination of the organs and the complete structure </a:t>
            </a:r>
            <a:r>
              <a:rPr lang="en-US" sz="2000" dirty="0"/>
              <a:t>(bones and muscle) </a:t>
            </a:r>
            <a:r>
              <a:rPr lang="en-US" sz="2400" i="1" dirty="0"/>
              <a:t>of the human body</a:t>
            </a:r>
          </a:p>
        </p:txBody>
      </p:sp>
      <p:sp>
        <p:nvSpPr>
          <p:cNvPr id="7" name="Rectangle 6"/>
          <p:cNvSpPr/>
          <p:nvPr/>
        </p:nvSpPr>
        <p:spPr>
          <a:xfrm>
            <a:off x="3048000" y="4456093"/>
            <a:ext cx="6044172" cy="954107"/>
          </a:xfrm>
          <a:prstGeom prst="rect">
            <a:avLst/>
          </a:prstGeom>
        </p:spPr>
        <p:txBody>
          <a:bodyPr wrap="square">
            <a:spAutoFit/>
          </a:bodyPr>
          <a:lstStyle/>
          <a:p>
            <a:r>
              <a:rPr lang="en-US" sz="2400" dirty="0"/>
              <a:t>* Vesalius is often referred to as the </a:t>
            </a:r>
            <a:r>
              <a:rPr lang="en-US" sz="2800" b="1" dirty="0">
                <a:solidFill>
                  <a:srgbClr val="FF0000"/>
                </a:solidFill>
              </a:rPr>
              <a:t>founder of modern human anatomy</a:t>
            </a:r>
            <a:r>
              <a:rPr lang="en-US" sz="2800" dirty="0"/>
              <a:t>!</a:t>
            </a:r>
            <a:r>
              <a:rPr lang="en-US" sz="2400" dirty="0"/>
              <a:t> </a:t>
            </a:r>
          </a:p>
        </p:txBody>
      </p:sp>
      <p:sp>
        <p:nvSpPr>
          <p:cNvPr id="9" name="TextBox 8"/>
          <p:cNvSpPr txBox="1"/>
          <p:nvPr/>
        </p:nvSpPr>
        <p:spPr>
          <a:xfrm>
            <a:off x="3048000" y="5715000"/>
            <a:ext cx="6044172" cy="1015663"/>
          </a:xfrm>
          <a:prstGeom prst="rect">
            <a:avLst/>
          </a:prstGeom>
          <a:noFill/>
        </p:spPr>
        <p:txBody>
          <a:bodyPr wrap="square" rtlCol="0">
            <a:spAutoFit/>
          </a:bodyPr>
          <a:lstStyle/>
          <a:p>
            <a:r>
              <a:rPr lang="en-US" sz="2000" dirty="0"/>
              <a:t>* </a:t>
            </a:r>
            <a:r>
              <a:rPr lang="en-US" sz="2000" b="1" dirty="0"/>
              <a:t>THINK</a:t>
            </a:r>
            <a:r>
              <a:rPr lang="en-US" sz="2000" dirty="0"/>
              <a:t>: Why was Vesalius able to gain an understanding of the human anatomy where Galen was not? </a:t>
            </a:r>
          </a:p>
        </p:txBody>
      </p:sp>
    </p:spTree>
    <p:extLst>
      <p:ext uri="{BB962C8B-B14F-4D97-AF65-F5344CB8AC3E}">
        <p14:creationId xmlns:p14="http://schemas.microsoft.com/office/powerpoint/2010/main" val="1935360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36029"/>
            <a:ext cx="9015972" cy="2062103"/>
          </a:xfrm>
          <a:prstGeom prst="rect">
            <a:avLst/>
          </a:prstGeom>
          <a:noFill/>
        </p:spPr>
        <p:txBody>
          <a:bodyPr wrap="square" rtlCol="0">
            <a:spAutoFit/>
          </a:bodyPr>
          <a:lstStyle/>
          <a:p>
            <a:pPr algn="ctr"/>
            <a:r>
              <a:rPr lang="en-US" sz="4400" b="1" dirty="0"/>
              <a:t>Scientific Revolution: </a:t>
            </a:r>
          </a:p>
          <a:p>
            <a:pPr algn="ctr"/>
            <a:r>
              <a:rPr lang="en-US" sz="6000" b="1" dirty="0">
                <a:solidFill>
                  <a:srgbClr val="FF0000"/>
                </a:solidFill>
              </a:rPr>
              <a:t>Breakthroughs in Medicine</a:t>
            </a:r>
          </a:p>
          <a:p>
            <a:pPr algn="ctr"/>
            <a:r>
              <a:rPr lang="en-US" sz="2400" dirty="0"/>
              <a:t>(and the human body)</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1752600"/>
            <a:ext cx="2971800" cy="31396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 y="3271024"/>
            <a:ext cx="3586976" cy="35869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3372" y="2322493"/>
            <a:ext cx="6096001" cy="954107"/>
          </a:xfrm>
          <a:prstGeom prst="rect">
            <a:avLst/>
          </a:prstGeom>
        </p:spPr>
        <p:txBody>
          <a:bodyPr wrap="square">
            <a:spAutoFit/>
          </a:bodyPr>
          <a:lstStyle/>
          <a:p>
            <a:r>
              <a:rPr lang="en-US" sz="2400" dirty="0"/>
              <a:t>* </a:t>
            </a:r>
            <a:r>
              <a:rPr lang="en-US" sz="2400" b="1" dirty="0">
                <a:solidFill>
                  <a:srgbClr val="FF0000"/>
                </a:solidFill>
              </a:rPr>
              <a:t>William Harvey </a:t>
            </a:r>
            <a:r>
              <a:rPr lang="en-US" sz="2400" dirty="0"/>
              <a:t>publishes </a:t>
            </a:r>
            <a:r>
              <a:rPr lang="en-US" sz="2800" b="1" i="1" dirty="0"/>
              <a:t>On the Motion of the Heart and Blood</a:t>
            </a:r>
            <a:r>
              <a:rPr lang="en-US" sz="2400" dirty="0"/>
              <a:t> (1628) </a:t>
            </a:r>
          </a:p>
        </p:txBody>
      </p:sp>
      <p:sp>
        <p:nvSpPr>
          <p:cNvPr id="7" name="Rectangle 6"/>
          <p:cNvSpPr/>
          <p:nvPr/>
        </p:nvSpPr>
        <p:spPr>
          <a:xfrm>
            <a:off x="3581400" y="5048071"/>
            <a:ext cx="5510772" cy="1200329"/>
          </a:xfrm>
          <a:prstGeom prst="rect">
            <a:avLst/>
          </a:prstGeom>
        </p:spPr>
        <p:txBody>
          <a:bodyPr wrap="square">
            <a:spAutoFit/>
          </a:bodyPr>
          <a:lstStyle/>
          <a:p>
            <a:r>
              <a:rPr lang="en-US" sz="2400" dirty="0"/>
              <a:t>* The </a:t>
            </a:r>
            <a:r>
              <a:rPr lang="en-US" sz="2400" i="1" dirty="0"/>
              <a:t>heart acts as pump to circulate blood throughout the body </a:t>
            </a:r>
            <a:r>
              <a:rPr lang="en-US" sz="2400" dirty="0"/>
              <a:t>– the same blood flows through veins and arteries…</a:t>
            </a:r>
          </a:p>
        </p:txBody>
      </p:sp>
    </p:spTree>
    <p:extLst>
      <p:ext uri="{BB962C8B-B14F-4D97-AF65-F5344CB8AC3E}">
        <p14:creationId xmlns:p14="http://schemas.microsoft.com/office/powerpoint/2010/main" val="2718522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162"/>
            <a:ext cx="8839200" cy="1600438"/>
          </a:xfrm>
          <a:prstGeom prst="rect">
            <a:avLst/>
          </a:prstGeom>
          <a:noFill/>
        </p:spPr>
        <p:txBody>
          <a:bodyPr wrap="square" rtlCol="0">
            <a:spAutoFit/>
          </a:bodyPr>
          <a:lstStyle/>
          <a:p>
            <a:pPr algn="ctr"/>
            <a:r>
              <a:rPr lang="en-US" sz="3200" b="1" dirty="0"/>
              <a:t>Francis Bacon and…</a:t>
            </a:r>
          </a:p>
          <a:p>
            <a:pPr algn="ctr"/>
            <a:r>
              <a:rPr lang="en-US" sz="6600" b="1" dirty="0">
                <a:solidFill>
                  <a:srgbClr val="FF0000"/>
                </a:solidFill>
              </a:rPr>
              <a:t>The Scientific Method</a:t>
            </a:r>
          </a:p>
        </p:txBody>
      </p:sp>
      <p:sp>
        <p:nvSpPr>
          <p:cNvPr id="3" name="TextBox 2"/>
          <p:cNvSpPr txBox="1"/>
          <p:nvPr/>
        </p:nvSpPr>
        <p:spPr>
          <a:xfrm>
            <a:off x="152400" y="1752600"/>
            <a:ext cx="8839200" cy="954107"/>
          </a:xfrm>
          <a:prstGeom prst="rect">
            <a:avLst/>
          </a:prstGeom>
          <a:noFill/>
        </p:spPr>
        <p:txBody>
          <a:bodyPr wrap="square" rtlCol="0">
            <a:spAutoFit/>
          </a:bodyPr>
          <a:lstStyle/>
          <a:p>
            <a:r>
              <a:rPr lang="en-US" sz="2800" dirty="0"/>
              <a:t>* </a:t>
            </a:r>
            <a:r>
              <a:rPr lang="en-US" sz="2800" b="1" dirty="0"/>
              <a:t>MAIN IDEA</a:t>
            </a:r>
            <a:r>
              <a:rPr lang="en-US" sz="2800" dirty="0"/>
              <a:t>: scientists came to believe that </a:t>
            </a:r>
            <a:r>
              <a:rPr lang="en-US" sz="2800" b="1" i="1" dirty="0"/>
              <a:t>REASON</a:t>
            </a:r>
            <a:r>
              <a:rPr lang="en-US" sz="2800" dirty="0"/>
              <a:t> is main source of ALL knowledge..  </a:t>
            </a:r>
          </a:p>
        </p:txBody>
      </p:sp>
      <p:sp>
        <p:nvSpPr>
          <p:cNvPr id="4" name="Rectangle 3"/>
          <p:cNvSpPr/>
          <p:nvPr/>
        </p:nvSpPr>
        <p:spPr>
          <a:xfrm>
            <a:off x="152400" y="2961382"/>
            <a:ext cx="8839200" cy="1077218"/>
          </a:xfrm>
          <a:prstGeom prst="rect">
            <a:avLst/>
          </a:prstGeom>
        </p:spPr>
        <p:txBody>
          <a:bodyPr wrap="square">
            <a:spAutoFit/>
          </a:bodyPr>
          <a:lstStyle/>
          <a:p>
            <a:r>
              <a:rPr lang="en-US" sz="2400" dirty="0"/>
              <a:t>* </a:t>
            </a:r>
            <a:r>
              <a:rPr lang="en-US" sz="2400" b="1" dirty="0">
                <a:solidFill>
                  <a:srgbClr val="FF0000"/>
                </a:solidFill>
              </a:rPr>
              <a:t>REASON</a:t>
            </a:r>
            <a:r>
              <a:rPr lang="en-US" sz="2400" dirty="0">
                <a:solidFill>
                  <a:srgbClr val="FF0000"/>
                </a:solidFill>
              </a:rPr>
              <a:t> </a:t>
            </a:r>
            <a:r>
              <a:rPr lang="en-US" sz="2000" dirty="0"/>
              <a:t>is the capacity for consciously making sense of things, applying logic, for establishing and verifying facts, changing or justifying practices, institutions, and beliefs based on NEW information!</a:t>
            </a:r>
          </a:p>
        </p:txBody>
      </p:sp>
    </p:spTree>
    <p:extLst>
      <p:ext uri="{BB962C8B-B14F-4D97-AF65-F5344CB8AC3E}">
        <p14:creationId xmlns:p14="http://schemas.microsoft.com/office/powerpoint/2010/main" val="338347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162"/>
            <a:ext cx="8839200" cy="1600438"/>
          </a:xfrm>
          <a:prstGeom prst="rect">
            <a:avLst/>
          </a:prstGeom>
          <a:noFill/>
        </p:spPr>
        <p:txBody>
          <a:bodyPr wrap="square" rtlCol="0">
            <a:spAutoFit/>
          </a:bodyPr>
          <a:lstStyle/>
          <a:p>
            <a:pPr algn="ctr"/>
            <a:r>
              <a:rPr lang="en-US" sz="3200" b="1" dirty="0"/>
              <a:t>Francis Bacon and…</a:t>
            </a:r>
          </a:p>
          <a:p>
            <a:pPr algn="ctr"/>
            <a:r>
              <a:rPr lang="en-US" sz="6600" b="1" dirty="0">
                <a:solidFill>
                  <a:srgbClr val="FF0000"/>
                </a:solidFill>
              </a:rPr>
              <a:t>The Scientific Method</a:t>
            </a:r>
          </a:p>
        </p:txBody>
      </p:sp>
      <p:sp>
        <p:nvSpPr>
          <p:cNvPr id="5" name="Rectangle 4"/>
          <p:cNvSpPr/>
          <p:nvPr/>
        </p:nvSpPr>
        <p:spPr>
          <a:xfrm>
            <a:off x="685800" y="2209800"/>
            <a:ext cx="8305800" cy="1138773"/>
          </a:xfrm>
          <a:prstGeom prst="rect">
            <a:avLst/>
          </a:prstGeom>
        </p:spPr>
        <p:txBody>
          <a:bodyPr wrap="square">
            <a:spAutoFit/>
          </a:bodyPr>
          <a:lstStyle/>
          <a:p>
            <a:r>
              <a:rPr lang="en-US" sz="2400" dirty="0"/>
              <a:t>…It is a step-by-step, repeatable process for collecting and analyzing data and coming to new conclusions </a:t>
            </a:r>
            <a:r>
              <a:rPr lang="en-US" sz="2000" dirty="0"/>
              <a:t>(systematic procedure). </a:t>
            </a:r>
          </a:p>
        </p:txBody>
      </p:sp>
      <p:sp>
        <p:nvSpPr>
          <p:cNvPr id="6" name="TextBox 5"/>
          <p:cNvSpPr txBox="1"/>
          <p:nvPr/>
        </p:nvSpPr>
        <p:spPr>
          <a:xfrm>
            <a:off x="152400" y="1752600"/>
            <a:ext cx="2057400" cy="523220"/>
          </a:xfrm>
          <a:prstGeom prst="rect">
            <a:avLst/>
          </a:prstGeom>
          <a:noFill/>
        </p:spPr>
        <p:txBody>
          <a:bodyPr wrap="square" rtlCol="0">
            <a:spAutoFit/>
          </a:bodyPr>
          <a:lstStyle/>
          <a:p>
            <a:r>
              <a:rPr lang="en-US" sz="2800" dirty="0"/>
              <a:t>* </a:t>
            </a:r>
            <a:r>
              <a:rPr lang="en-US" sz="2800" b="1" i="1" dirty="0"/>
              <a:t>What is it</a:t>
            </a:r>
            <a:r>
              <a:rPr lang="en-US" sz="2800" dirty="0"/>
              <a:t>? </a:t>
            </a:r>
          </a:p>
        </p:txBody>
      </p:sp>
      <p:sp>
        <p:nvSpPr>
          <p:cNvPr id="7" name="Rectangle 6"/>
          <p:cNvSpPr/>
          <p:nvPr/>
        </p:nvSpPr>
        <p:spPr>
          <a:xfrm>
            <a:off x="152400" y="3515380"/>
            <a:ext cx="5867400" cy="523220"/>
          </a:xfrm>
          <a:prstGeom prst="rect">
            <a:avLst/>
          </a:prstGeom>
        </p:spPr>
        <p:txBody>
          <a:bodyPr wrap="square">
            <a:spAutoFit/>
          </a:bodyPr>
          <a:lstStyle/>
          <a:p>
            <a:r>
              <a:rPr lang="en-US" sz="2400" dirty="0"/>
              <a:t>* </a:t>
            </a:r>
            <a:r>
              <a:rPr lang="en-US" sz="2400" i="1" dirty="0"/>
              <a:t>EXPLAINED</a:t>
            </a:r>
            <a:r>
              <a:rPr lang="en-US" sz="2400" dirty="0"/>
              <a:t> by </a:t>
            </a:r>
            <a:r>
              <a:rPr lang="en-US" sz="2800" b="1" dirty="0">
                <a:solidFill>
                  <a:srgbClr val="FF0000"/>
                </a:solidFill>
              </a:rPr>
              <a:t>Francis Bacon </a:t>
            </a:r>
            <a:r>
              <a:rPr lang="en-US" sz="2000" dirty="0"/>
              <a:t>(1622)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100013"/>
            <a:ext cx="3124200" cy="37579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52400" y="5715000"/>
            <a:ext cx="5867400" cy="1015663"/>
          </a:xfrm>
          <a:prstGeom prst="rect">
            <a:avLst/>
          </a:prstGeom>
        </p:spPr>
        <p:txBody>
          <a:bodyPr wrap="square">
            <a:spAutoFit/>
          </a:bodyPr>
          <a:lstStyle/>
          <a:p>
            <a:r>
              <a:rPr lang="en-US" sz="2000" dirty="0"/>
              <a:t>“If a man will begin with certainties, he shall end in doubts; but if he will be content to begin with doubts, he shall end in certainties.” </a:t>
            </a:r>
          </a:p>
        </p:txBody>
      </p:sp>
      <p:sp>
        <p:nvSpPr>
          <p:cNvPr id="9" name="TextBox 8"/>
          <p:cNvSpPr txBox="1"/>
          <p:nvPr/>
        </p:nvSpPr>
        <p:spPr>
          <a:xfrm>
            <a:off x="152400" y="4227493"/>
            <a:ext cx="5867400" cy="954107"/>
          </a:xfrm>
          <a:prstGeom prst="rect">
            <a:avLst/>
          </a:prstGeom>
          <a:noFill/>
        </p:spPr>
        <p:txBody>
          <a:bodyPr wrap="square" rtlCol="0">
            <a:spAutoFit/>
          </a:bodyPr>
          <a:lstStyle/>
          <a:p>
            <a:r>
              <a:rPr lang="en-US" sz="2400" dirty="0"/>
              <a:t>* Believed in the use of </a:t>
            </a:r>
            <a:r>
              <a:rPr lang="en-US" sz="2800" b="1" dirty="0"/>
              <a:t>INDUCTIVE REASONING</a:t>
            </a:r>
          </a:p>
        </p:txBody>
      </p:sp>
    </p:spTree>
    <p:extLst>
      <p:ext uri="{BB962C8B-B14F-4D97-AF65-F5344CB8AC3E}">
        <p14:creationId xmlns:p14="http://schemas.microsoft.com/office/powerpoint/2010/main" val="156707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071"/>
            <a:ext cx="8915400" cy="1261884"/>
          </a:xfrm>
          <a:prstGeom prst="rect">
            <a:avLst/>
          </a:prstGeom>
        </p:spPr>
        <p:txBody>
          <a:bodyPr wrap="square">
            <a:spAutoFit/>
          </a:bodyPr>
          <a:lstStyle/>
          <a:p>
            <a:r>
              <a:rPr lang="en-US" sz="2400" dirty="0"/>
              <a:t>* </a:t>
            </a:r>
            <a:r>
              <a:rPr lang="en-US" sz="2800" b="1" dirty="0"/>
              <a:t>Inductive reasoning</a:t>
            </a:r>
            <a:r>
              <a:rPr lang="en-US" sz="2400" dirty="0"/>
              <a:t>…</a:t>
            </a:r>
            <a:endParaRPr lang="en-US" b="1" dirty="0"/>
          </a:p>
          <a:p>
            <a:r>
              <a:rPr lang="en-US" sz="2400" dirty="0"/>
              <a:t>1.) Free mind from </a:t>
            </a:r>
            <a:r>
              <a:rPr lang="en-US" sz="2400" i="1" dirty="0"/>
              <a:t>previous opinions that might distort the truth</a:t>
            </a:r>
          </a:p>
          <a:p>
            <a:r>
              <a:rPr lang="en-US" sz="2400" dirty="0"/>
              <a:t>2.) Start with detailed facts and proceed to general principles</a:t>
            </a:r>
          </a:p>
        </p:txBody>
      </p:sp>
      <p:sp>
        <p:nvSpPr>
          <p:cNvPr id="3" name="TextBox 2"/>
          <p:cNvSpPr txBox="1"/>
          <p:nvPr/>
        </p:nvSpPr>
        <p:spPr>
          <a:xfrm>
            <a:off x="152400" y="152162"/>
            <a:ext cx="8839200" cy="1600438"/>
          </a:xfrm>
          <a:prstGeom prst="rect">
            <a:avLst/>
          </a:prstGeom>
          <a:noFill/>
        </p:spPr>
        <p:txBody>
          <a:bodyPr wrap="square" rtlCol="0">
            <a:spAutoFit/>
          </a:bodyPr>
          <a:lstStyle/>
          <a:p>
            <a:pPr algn="ctr"/>
            <a:r>
              <a:rPr lang="en-US" sz="3200" b="1" dirty="0"/>
              <a:t>Francis Bacon and…</a:t>
            </a:r>
          </a:p>
          <a:p>
            <a:pPr algn="ctr"/>
            <a:r>
              <a:rPr lang="en-US" sz="6600" b="1" dirty="0">
                <a:solidFill>
                  <a:srgbClr val="FF0000"/>
                </a:solidFill>
              </a:rPr>
              <a:t>The Scientific Method</a:t>
            </a:r>
          </a:p>
        </p:txBody>
      </p:sp>
      <p:sp>
        <p:nvSpPr>
          <p:cNvPr id="5" name="TextBox 4"/>
          <p:cNvSpPr txBox="1"/>
          <p:nvPr/>
        </p:nvSpPr>
        <p:spPr>
          <a:xfrm>
            <a:off x="152400" y="3288268"/>
            <a:ext cx="8915400" cy="523220"/>
          </a:xfrm>
          <a:prstGeom prst="rect">
            <a:avLst/>
          </a:prstGeom>
          <a:noFill/>
        </p:spPr>
        <p:txBody>
          <a:bodyPr wrap="square" rtlCol="0">
            <a:spAutoFit/>
          </a:bodyPr>
          <a:lstStyle/>
          <a:p>
            <a:r>
              <a:rPr lang="en-US" sz="2400" dirty="0"/>
              <a:t>* </a:t>
            </a:r>
            <a:r>
              <a:rPr lang="en-US" sz="2400" i="1" dirty="0"/>
              <a:t>Inductive reasoning </a:t>
            </a:r>
            <a:r>
              <a:rPr lang="en-US" sz="2800" b="1" dirty="0"/>
              <a:t>DRIVES</a:t>
            </a:r>
            <a:r>
              <a:rPr lang="en-US" sz="2800" dirty="0"/>
              <a:t> </a:t>
            </a:r>
            <a:r>
              <a:rPr lang="en-US" sz="2400" dirty="0"/>
              <a:t>the Scientific Revolution! </a:t>
            </a:r>
          </a:p>
        </p:txBody>
      </p:sp>
      <p:sp>
        <p:nvSpPr>
          <p:cNvPr id="6" name="Rectangle 5"/>
          <p:cNvSpPr/>
          <p:nvPr/>
        </p:nvSpPr>
        <p:spPr>
          <a:xfrm>
            <a:off x="152400" y="3811488"/>
            <a:ext cx="8915400" cy="461665"/>
          </a:xfrm>
          <a:prstGeom prst="rect">
            <a:avLst/>
          </a:prstGeom>
        </p:spPr>
        <p:txBody>
          <a:bodyPr wrap="square">
            <a:spAutoFit/>
          </a:bodyPr>
          <a:lstStyle/>
          <a:p>
            <a:r>
              <a:rPr lang="en-US" sz="2400" dirty="0"/>
              <a:t>* Bacon wanted science to </a:t>
            </a:r>
            <a:r>
              <a:rPr lang="en-US" sz="2400" b="1" dirty="0"/>
              <a:t>advance human life </a:t>
            </a:r>
            <a:r>
              <a:rPr lang="en-US" sz="2400" dirty="0"/>
              <a:t>with </a:t>
            </a:r>
            <a:r>
              <a:rPr lang="en-US" sz="2400" b="1" dirty="0"/>
              <a:t>new discoveries</a:t>
            </a:r>
          </a:p>
        </p:txBody>
      </p:sp>
      <p:sp>
        <p:nvSpPr>
          <p:cNvPr id="7" name="Rectangle 6"/>
          <p:cNvSpPr/>
          <p:nvPr/>
        </p:nvSpPr>
        <p:spPr>
          <a:xfrm>
            <a:off x="152400" y="4202668"/>
            <a:ext cx="8915400" cy="369332"/>
          </a:xfrm>
          <a:prstGeom prst="rect">
            <a:avLst/>
          </a:prstGeom>
        </p:spPr>
        <p:txBody>
          <a:bodyPr wrap="square">
            <a:spAutoFit/>
          </a:bodyPr>
          <a:lstStyle/>
          <a:p>
            <a:pPr algn="ctr"/>
            <a:r>
              <a:rPr lang="en-US" dirty="0"/>
              <a:t>(Science could benefit industry, agriculture and trade)</a:t>
            </a:r>
          </a:p>
        </p:txBody>
      </p:sp>
      <p:sp>
        <p:nvSpPr>
          <p:cNvPr id="8" name="TextBox 7"/>
          <p:cNvSpPr txBox="1"/>
          <p:nvPr/>
        </p:nvSpPr>
        <p:spPr>
          <a:xfrm>
            <a:off x="152400" y="4989493"/>
            <a:ext cx="8915399" cy="1077218"/>
          </a:xfrm>
          <a:prstGeom prst="rect">
            <a:avLst/>
          </a:prstGeom>
          <a:noFill/>
        </p:spPr>
        <p:txBody>
          <a:bodyPr wrap="square" rtlCol="0">
            <a:spAutoFit/>
          </a:bodyPr>
          <a:lstStyle/>
          <a:p>
            <a:pPr algn="ctr"/>
            <a:r>
              <a:rPr lang="en-US" sz="3600" b="1" dirty="0">
                <a:solidFill>
                  <a:srgbClr val="FF0000"/>
                </a:solidFill>
              </a:rPr>
              <a:t>INDUCTIVE</a:t>
            </a:r>
            <a:r>
              <a:rPr lang="en-US" sz="3600" dirty="0">
                <a:solidFill>
                  <a:srgbClr val="FF0000"/>
                </a:solidFill>
              </a:rPr>
              <a:t> </a:t>
            </a:r>
            <a:r>
              <a:rPr lang="en-US" sz="2800" dirty="0"/>
              <a:t>vs. </a:t>
            </a:r>
            <a:r>
              <a:rPr lang="en-US" sz="3600" b="1" dirty="0">
                <a:solidFill>
                  <a:srgbClr val="FF0000"/>
                </a:solidFill>
              </a:rPr>
              <a:t>DEDUCTIVE </a:t>
            </a:r>
            <a:endParaRPr lang="en-US" sz="2800" b="1" dirty="0">
              <a:solidFill>
                <a:srgbClr val="FF0000"/>
              </a:solidFill>
            </a:endParaRPr>
          </a:p>
          <a:p>
            <a:pPr algn="ctr"/>
            <a:r>
              <a:rPr lang="en-US" sz="2800" b="1" dirty="0"/>
              <a:t>Reasoning</a:t>
            </a:r>
          </a:p>
        </p:txBody>
      </p:sp>
    </p:spTree>
    <p:extLst>
      <p:ext uri="{BB962C8B-B14F-4D97-AF65-F5344CB8AC3E}">
        <p14:creationId xmlns:p14="http://schemas.microsoft.com/office/powerpoint/2010/main" val="374750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0674"/>
            <a:ext cx="9144000" cy="1754326"/>
          </a:xfrm>
          <a:prstGeom prst="rect">
            <a:avLst/>
          </a:prstGeom>
          <a:noFill/>
        </p:spPr>
        <p:txBody>
          <a:bodyPr wrap="square" rtlCol="0">
            <a:spAutoFit/>
          </a:bodyPr>
          <a:lstStyle/>
          <a:p>
            <a:pPr algn="ctr"/>
            <a:r>
              <a:rPr lang="en-US" sz="5400" b="1" dirty="0"/>
              <a:t>How does a scientist come </a:t>
            </a:r>
          </a:p>
          <a:p>
            <a:pPr algn="ctr"/>
            <a:r>
              <a:rPr lang="en-US" sz="5400" b="1" dirty="0"/>
              <a:t>to a conclusion? </a:t>
            </a:r>
          </a:p>
        </p:txBody>
      </p:sp>
      <p:sp>
        <p:nvSpPr>
          <p:cNvPr id="3" name="TextBox 2"/>
          <p:cNvSpPr txBox="1"/>
          <p:nvPr/>
        </p:nvSpPr>
        <p:spPr>
          <a:xfrm>
            <a:off x="107210" y="1905000"/>
            <a:ext cx="8915400" cy="584775"/>
          </a:xfrm>
          <a:prstGeom prst="rect">
            <a:avLst/>
          </a:prstGeom>
          <a:noFill/>
        </p:spPr>
        <p:txBody>
          <a:bodyPr wrap="square" rtlCol="0">
            <a:spAutoFit/>
          </a:bodyPr>
          <a:lstStyle/>
          <a:p>
            <a:r>
              <a:rPr lang="en-US" sz="3200" dirty="0"/>
              <a:t>* The </a:t>
            </a:r>
            <a:r>
              <a:rPr lang="en-US" sz="3200" b="1" dirty="0">
                <a:solidFill>
                  <a:srgbClr val="FF0000"/>
                </a:solidFill>
              </a:rPr>
              <a:t>SCIENTIFIC PROCESS</a:t>
            </a:r>
            <a:r>
              <a:rPr lang="en-US" sz="3200" dirty="0"/>
              <a:t>! </a:t>
            </a:r>
          </a:p>
        </p:txBody>
      </p:sp>
      <p:sp>
        <p:nvSpPr>
          <p:cNvPr id="4" name="TextBox 3"/>
          <p:cNvSpPr txBox="1"/>
          <p:nvPr/>
        </p:nvSpPr>
        <p:spPr>
          <a:xfrm>
            <a:off x="76200" y="2489775"/>
            <a:ext cx="4928022" cy="677108"/>
          </a:xfrm>
          <a:prstGeom prst="rect">
            <a:avLst/>
          </a:prstGeom>
          <a:noFill/>
        </p:spPr>
        <p:txBody>
          <a:bodyPr wrap="square" rtlCol="0">
            <a:spAutoFit/>
          </a:bodyPr>
          <a:lstStyle/>
          <a:p>
            <a:r>
              <a:rPr lang="en-US" sz="2000" dirty="0"/>
              <a:t>Step 1: </a:t>
            </a:r>
            <a:r>
              <a:rPr lang="en-US" sz="2000" b="1" dirty="0"/>
              <a:t>make an observation </a:t>
            </a:r>
            <a:r>
              <a:rPr lang="en-US" dirty="0"/>
              <a:t>(observe a natural event)  </a:t>
            </a:r>
          </a:p>
        </p:txBody>
      </p:sp>
      <p:sp>
        <p:nvSpPr>
          <p:cNvPr id="5" name="TextBox 4"/>
          <p:cNvSpPr txBox="1"/>
          <p:nvPr/>
        </p:nvSpPr>
        <p:spPr>
          <a:xfrm>
            <a:off x="76200" y="3166883"/>
            <a:ext cx="4928022" cy="677108"/>
          </a:xfrm>
          <a:prstGeom prst="rect">
            <a:avLst/>
          </a:prstGeom>
          <a:noFill/>
        </p:spPr>
        <p:txBody>
          <a:bodyPr wrap="square" rtlCol="0">
            <a:spAutoFit/>
          </a:bodyPr>
          <a:lstStyle/>
          <a:p>
            <a:r>
              <a:rPr lang="en-US" sz="2000" dirty="0"/>
              <a:t>Step 2: </a:t>
            </a:r>
            <a:r>
              <a:rPr lang="en-US" sz="2000" b="1" dirty="0"/>
              <a:t>formulate a hypothesis </a:t>
            </a:r>
            <a:r>
              <a:rPr lang="en-US" dirty="0"/>
              <a:t>(a theory or possible explanation for the event) </a:t>
            </a:r>
          </a:p>
        </p:txBody>
      </p:sp>
      <p:sp>
        <p:nvSpPr>
          <p:cNvPr id="6" name="TextBox 5"/>
          <p:cNvSpPr txBox="1"/>
          <p:nvPr/>
        </p:nvSpPr>
        <p:spPr>
          <a:xfrm>
            <a:off x="76200" y="3843991"/>
            <a:ext cx="4495800" cy="677108"/>
          </a:xfrm>
          <a:prstGeom prst="rect">
            <a:avLst/>
          </a:prstGeom>
          <a:noFill/>
        </p:spPr>
        <p:txBody>
          <a:bodyPr wrap="square" rtlCol="0">
            <a:spAutoFit/>
          </a:bodyPr>
          <a:lstStyle/>
          <a:p>
            <a:r>
              <a:rPr lang="en-US" sz="2000" dirty="0"/>
              <a:t>Step 3: </a:t>
            </a:r>
            <a:r>
              <a:rPr lang="en-US" sz="2000" b="1" dirty="0"/>
              <a:t>test the hypothesis </a:t>
            </a:r>
            <a:r>
              <a:rPr lang="en-US" dirty="0"/>
              <a:t>(perform organized experiments to test theory)</a:t>
            </a:r>
          </a:p>
        </p:txBody>
      </p:sp>
      <p:sp>
        <p:nvSpPr>
          <p:cNvPr id="7" name="TextBox 6"/>
          <p:cNvSpPr txBox="1"/>
          <p:nvPr/>
        </p:nvSpPr>
        <p:spPr>
          <a:xfrm>
            <a:off x="76200" y="5721427"/>
            <a:ext cx="4495800" cy="707886"/>
          </a:xfrm>
          <a:prstGeom prst="rect">
            <a:avLst/>
          </a:prstGeom>
          <a:noFill/>
        </p:spPr>
        <p:txBody>
          <a:bodyPr wrap="square" rtlCol="0">
            <a:spAutoFit/>
          </a:bodyPr>
          <a:lstStyle/>
          <a:p>
            <a:r>
              <a:rPr lang="en-US" sz="2000" dirty="0"/>
              <a:t>* Step 5: </a:t>
            </a:r>
            <a:r>
              <a:rPr lang="en-US" sz="2000" b="1" dirty="0"/>
              <a:t>change the hypothesis </a:t>
            </a:r>
            <a:r>
              <a:rPr lang="en-US" sz="2000" dirty="0"/>
              <a:t>(if necessary)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031" y="1828800"/>
            <a:ext cx="4204970" cy="5029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312" y="5198207"/>
            <a:ext cx="4862831" cy="523220"/>
          </a:xfrm>
          <a:prstGeom prst="rect">
            <a:avLst/>
          </a:prstGeom>
          <a:noFill/>
        </p:spPr>
        <p:txBody>
          <a:bodyPr wrap="square" rtlCol="0">
            <a:spAutoFit/>
          </a:bodyPr>
          <a:lstStyle/>
          <a:p>
            <a:pPr algn="ctr"/>
            <a:r>
              <a:rPr lang="en-US" sz="2800" dirty="0"/>
              <a:t>* </a:t>
            </a:r>
            <a:r>
              <a:rPr lang="en-US" sz="2800" b="1" dirty="0">
                <a:solidFill>
                  <a:srgbClr val="FF0000"/>
                </a:solidFill>
              </a:rPr>
              <a:t>GENERAL PRINCIPLE </a:t>
            </a:r>
            <a:r>
              <a:rPr lang="en-US" sz="2800" dirty="0"/>
              <a:t>* </a:t>
            </a:r>
          </a:p>
        </p:txBody>
      </p:sp>
      <p:sp>
        <p:nvSpPr>
          <p:cNvPr id="10" name="TextBox 9"/>
          <p:cNvSpPr txBox="1"/>
          <p:nvPr/>
        </p:nvSpPr>
        <p:spPr>
          <a:xfrm>
            <a:off x="76200" y="4521099"/>
            <a:ext cx="4495800" cy="677108"/>
          </a:xfrm>
          <a:prstGeom prst="rect">
            <a:avLst/>
          </a:prstGeom>
          <a:noFill/>
        </p:spPr>
        <p:txBody>
          <a:bodyPr wrap="square" rtlCol="0">
            <a:spAutoFit/>
          </a:bodyPr>
          <a:lstStyle/>
          <a:p>
            <a:r>
              <a:rPr lang="en-US" sz="2000" dirty="0"/>
              <a:t>Step 4: </a:t>
            </a:r>
            <a:r>
              <a:rPr lang="en-US" sz="2000" b="1" dirty="0"/>
              <a:t>analyze results from test </a:t>
            </a:r>
            <a:r>
              <a:rPr lang="en-US" dirty="0"/>
              <a:t>(draw conclusions) </a:t>
            </a:r>
          </a:p>
        </p:txBody>
      </p:sp>
    </p:spTree>
    <p:extLst>
      <p:ext uri="{BB962C8B-B14F-4D97-AF65-F5344CB8AC3E}">
        <p14:creationId xmlns:p14="http://schemas.microsoft.com/office/powerpoint/2010/main" val="407086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533400"/>
            <a:ext cx="8001000" cy="1828800"/>
          </a:xfrm>
        </p:spPr>
        <p:txBody>
          <a:bodyPr>
            <a:normAutofit fontScale="90000"/>
          </a:bodyPr>
          <a:lstStyle/>
          <a:p>
            <a:r>
              <a:rPr lang="en-US" dirty="0"/>
              <a:t>Science often proceeds by a process of successive approximation</a:t>
            </a:r>
          </a:p>
        </p:txBody>
      </p:sp>
      <p:sp>
        <p:nvSpPr>
          <p:cNvPr id="93187" name="Rectangle 3"/>
          <p:cNvSpPr>
            <a:spLocks noGrp="1" noChangeArrowheads="1"/>
          </p:cNvSpPr>
          <p:nvPr>
            <p:ph idx="1"/>
          </p:nvPr>
        </p:nvSpPr>
        <p:spPr>
          <a:xfrm>
            <a:off x="762000" y="2514600"/>
            <a:ext cx="7772400" cy="3429000"/>
          </a:xfrm>
        </p:spPr>
        <p:txBody>
          <a:bodyPr/>
          <a:lstStyle/>
          <a:p>
            <a:r>
              <a:rPr lang="en-US" sz="2800" dirty="0"/>
              <a:t>Make an assumption</a:t>
            </a:r>
          </a:p>
          <a:p>
            <a:r>
              <a:rPr lang="en-US" sz="2800" dirty="0"/>
              <a:t>See how it fits reality, </a:t>
            </a:r>
          </a:p>
          <a:p>
            <a:r>
              <a:rPr lang="en-US" sz="2800" dirty="0"/>
              <a:t>Modify it (junk it if necessary) and try again. </a:t>
            </a:r>
          </a:p>
          <a:p>
            <a:r>
              <a:rPr lang="en-US" sz="2800" dirty="0"/>
              <a:t>After a few iterations of successive approximation you can be very far from your starting point, </a:t>
            </a:r>
          </a:p>
          <a:p>
            <a:r>
              <a:rPr lang="en-US" sz="2800" dirty="0"/>
              <a:t>Even fairly strange initial assumptions can lead to correct results.</a:t>
            </a:r>
          </a:p>
        </p:txBody>
      </p:sp>
    </p:spTree>
    <p:extLst>
      <p:ext uri="{BB962C8B-B14F-4D97-AF65-F5344CB8AC3E}">
        <p14:creationId xmlns:p14="http://schemas.microsoft.com/office/powerpoint/2010/main" val="905472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ox(out)">
                                      <p:cBhvr>
                                        <p:cTn id="7" dur="500"/>
                                        <p:tgtEl>
                                          <p:spTgt spid="93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box(out)">
                                      <p:cBhvr>
                                        <p:cTn id="12" dur="500"/>
                                        <p:tgtEl>
                                          <p:spTgt spid="931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box(out)">
                                      <p:cBhvr>
                                        <p:cTn id="17" dur="500"/>
                                        <p:tgtEl>
                                          <p:spTgt spid="931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box(out)">
                                      <p:cBhvr>
                                        <p:cTn id="22" dur="500"/>
                                        <p:tgtEl>
                                          <p:spTgt spid="931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3187">
                                            <p:txEl>
                                              <p:pRg st="4" end="4"/>
                                            </p:txEl>
                                          </p:spTgt>
                                        </p:tgtEl>
                                        <p:attrNameLst>
                                          <p:attrName>style.visibility</p:attrName>
                                        </p:attrNameLst>
                                      </p:cBhvr>
                                      <p:to>
                                        <p:strVal val="visible"/>
                                      </p:to>
                                    </p:set>
                                    <p:animEffect transition="in" filter="box(out)">
                                      <p:cBhvr>
                                        <p:cTn id="27" dur="5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015663"/>
          </a:xfrm>
          <a:prstGeom prst="rect">
            <a:avLst/>
          </a:prstGeom>
        </p:spPr>
        <p:txBody>
          <a:bodyPr wrap="square">
            <a:spAutoFit/>
          </a:bodyPr>
          <a:lstStyle/>
          <a:p>
            <a:pPr algn="ctr"/>
            <a:r>
              <a:rPr lang="en-US" sz="6000" b="1" dirty="0"/>
              <a:t>Dawn of Modern Science</a:t>
            </a:r>
          </a:p>
        </p:txBody>
      </p:sp>
      <p:sp>
        <p:nvSpPr>
          <p:cNvPr id="11" name="Rectangle 10"/>
          <p:cNvSpPr/>
          <p:nvPr/>
        </p:nvSpPr>
        <p:spPr>
          <a:xfrm>
            <a:off x="152400" y="1016239"/>
            <a:ext cx="8839200" cy="1138773"/>
          </a:xfrm>
          <a:prstGeom prst="rect">
            <a:avLst/>
          </a:prstGeom>
        </p:spPr>
        <p:txBody>
          <a:bodyPr wrap="square">
            <a:spAutoFit/>
          </a:bodyPr>
          <a:lstStyle/>
          <a:p>
            <a:r>
              <a:rPr lang="en-US" sz="2400" dirty="0"/>
              <a:t>* </a:t>
            </a:r>
            <a:r>
              <a:rPr lang="en-US" sz="2400" b="1" dirty="0"/>
              <a:t>Middle Ages/Renaissance </a:t>
            </a:r>
            <a:r>
              <a:rPr lang="en-US" sz="2400" dirty="0"/>
              <a:t>scholars sought answers about the natural world from the </a:t>
            </a:r>
            <a:r>
              <a:rPr lang="en-US" sz="2400" i="1" dirty="0"/>
              <a:t>CHURCH</a:t>
            </a:r>
            <a:r>
              <a:rPr lang="en-US" sz="2400" dirty="0"/>
              <a:t> </a:t>
            </a:r>
            <a:r>
              <a:rPr lang="en-US" sz="2000" dirty="0"/>
              <a:t>(mid-1500s, others began to think in new ways)</a:t>
            </a:r>
            <a:endParaRPr lang="en-US" sz="2400" dirty="0"/>
          </a:p>
        </p:txBody>
      </p:sp>
      <p:sp>
        <p:nvSpPr>
          <p:cNvPr id="12" name="Rectangle 11"/>
          <p:cNvSpPr/>
          <p:nvPr/>
        </p:nvSpPr>
        <p:spPr>
          <a:xfrm>
            <a:off x="152400" y="2135609"/>
            <a:ext cx="4343400" cy="523220"/>
          </a:xfrm>
          <a:prstGeom prst="rect">
            <a:avLst/>
          </a:prstGeom>
        </p:spPr>
        <p:txBody>
          <a:bodyPr wrap="square">
            <a:spAutoFit/>
          </a:bodyPr>
          <a:lstStyle/>
          <a:p>
            <a:pPr algn="ctr"/>
            <a:r>
              <a:rPr lang="en-US" sz="2800" b="1" u="sng" dirty="0"/>
              <a:t>Old View</a:t>
            </a:r>
            <a:r>
              <a:rPr lang="en-US" sz="2800" dirty="0"/>
              <a:t> </a:t>
            </a:r>
            <a:r>
              <a:rPr lang="en-US" sz="2800" b="1" dirty="0"/>
              <a:t>(pre-Modern)</a:t>
            </a:r>
          </a:p>
        </p:txBody>
      </p:sp>
      <p:sp>
        <p:nvSpPr>
          <p:cNvPr id="13" name="Rectangle 12"/>
          <p:cNvSpPr/>
          <p:nvPr/>
        </p:nvSpPr>
        <p:spPr>
          <a:xfrm>
            <a:off x="4495800" y="2135296"/>
            <a:ext cx="4495799" cy="523220"/>
          </a:xfrm>
          <a:prstGeom prst="rect">
            <a:avLst/>
          </a:prstGeom>
        </p:spPr>
        <p:txBody>
          <a:bodyPr wrap="square">
            <a:spAutoFit/>
          </a:bodyPr>
          <a:lstStyle/>
          <a:p>
            <a:pPr algn="ctr"/>
            <a:r>
              <a:rPr lang="en-US" sz="2800" b="1" u="sng" dirty="0"/>
              <a:t>New View</a:t>
            </a:r>
            <a:r>
              <a:rPr lang="en-US" sz="2800" dirty="0"/>
              <a:t> </a:t>
            </a:r>
            <a:r>
              <a:rPr lang="en-US" sz="2800" b="1" dirty="0"/>
              <a:t>(</a:t>
            </a:r>
            <a:r>
              <a:rPr lang="en-US" sz="2800" b="1" dirty="0">
                <a:solidFill>
                  <a:srgbClr val="FF0000"/>
                </a:solidFill>
              </a:rPr>
              <a:t>CAUSES</a:t>
            </a:r>
            <a:r>
              <a:rPr lang="en-US" sz="2800" b="1" dirty="0"/>
              <a:t>) </a:t>
            </a:r>
          </a:p>
        </p:txBody>
      </p:sp>
      <p:sp>
        <p:nvSpPr>
          <p:cNvPr id="14" name="Rectangle 13"/>
          <p:cNvSpPr/>
          <p:nvPr/>
        </p:nvSpPr>
        <p:spPr>
          <a:xfrm>
            <a:off x="152400" y="2658516"/>
            <a:ext cx="4343400" cy="3193182"/>
          </a:xfrm>
          <a:prstGeom prst="rect">
            <a:avLst/>
          </a:prstGeom>
        </p:spPr>
        <p:txBody>
          <a:bodyPr wrap="square">
            <a:spAutoFit/>
          </a:bodyPr>
          <a:lstStyle/>
          <a:p>
            <a:r>
              <a:rPr lang="en-US" sz="2000" dirty="0"/>
              <a:t>1.) Scholars relied on </a:t>
            </a:r>
            <a:r>
              <a:rPr lang="en-US" sz="2000" b="1" dirty="0"/>
              <a:t>traditional authorities</a:t>
            </a:r>
            <a:r>
              <a:rPr lang="en-US" sz="2000" dirty="0"/>
              <a:t> for beliefs about structure of universe… </a:t>
            </a:r>
          </a:p>
          <a:p>
            <a:endParaRPr lang="en-US" sz="1050" dirty="0"/>
          </a:p>
          <a:p>
            <a:r>
              <a:rPr lang="en-US" sz="2000" dirty="0"/>
              <a:t>2.) Aristotle developed the </a:t>
            </a:r>
            <a:r>
              <a:rPr lang="en-US" sz="2000" b="1" dirty="0">
                <a:solidFill>
                  <a:srgbClr val="FF0000"/>
                </a:solidFill>
              </a:rPr>
              <a:t>Geocentric Model</a:t>
            </a:r>
            <a:endParaRPr lang="en-US" sz="2000" dirty="0"/>
          </a:p>
          <a:p>
            <a:r>
              <a:rPr lang="en-US" sz="2000" dirty="0"/>
              <a:t>* Earth center of universe – sun, moon and planets revolved around sun</a:t>
            </a:r>
          </a:p>
          <a:p>
            <a:endParaRPr lang="en-US" sz="1050" dirty="0"/>
          </a:p>
          <a:p>
            <a:r>
              <a:rPr lang="en-US" sz="2000" dirty="0"/>
              <a:t>3.) Ideas upheld by church, accepted authority for European intellectuals</a:t>
            </a:r>
          </a:p>
        </p:txBody>
      </p:sp>
      <p:sp>
        <p:nvSpPr>
          <p:cNvPr id="15" name="Rectangle 14"/>
          <p:cNvSpPr/>
          <p:nvPr/>
        </p:nvSpPr>
        <p:spPr>
          <a:xfrm>
            <a:off x="4495800" y="2658829"/>
            <a:ext cx="4495800" cy="3493264"/>
          </a:xfrm>
          <a:prstGeom prst="rect">
            <a:avLst/>
          </a:prstGeom>
        </p:spPr>
        <p:txBody>
          <a:bodyPr wrap="square">
            <a:spAutoFit/>
          </a:bodyPr>
          <a:lstStyle/>
          <a:p>
            <a:r>
              <a:rPr lang="en-US" sz="2000" dirty="0"/>
              <a:t>1.) Scholars </a:t>
            </a:r>
            <a:r>
              <a:rPr lang="en-US" dirty="0"/>
              <a:t>(humanists)</a:t>
            </a:r>
            <a:r>
              <a:rPr lang="en-US" sz="2000" dirty="0"/>
              <a:t> </a:t>
            </a:r>
            <a:r>
              <a:rPr lang="en-US" sz="2000" b="1" dirty="0"/>
              <a:t>began to challenge traditional authorities</a:t>
            </a:r>
            <a:r>
              <a:rPr lang="en-US" sz="2000" dirty="0"/>
              <a:t> (Aristotle) in the 1500s</a:t>
            </a:r>
          </a:p>
          <a:p>
            <a:endParaRPr lang="en-US" sz="1050" dirty="0"/>
          </a:p>
          <a:p>
            <a:r>
              <a:rPr lang="en-US" sz="2000" dirty="0"/>
              <a:t>2.) </a:t>
            </a:r>
            <a:r>
              <a:rPr lang="en-US" sz="2000" b="1" dirty="0"/>
              <a:t>Scientists</a:t>
            </a:r>
            <a:r>
              <a:rPr lang="en-US" sz="2000" dirty="0"/>
              <a:t> and </a:t>
            </a:r>
            <a:r>
              <a:rPr lang="en-US" sz="2000" b="1" dirty="0"/>
              <a:t>Mathematicians</a:t>
            </a:r>
            <a:r>
              <a:rPr lang="en-US" sz="2000" dirty="0"/>
              <a:t> began to think in new ways </a:t>
            </a:r>
            <a:r>
              <a:rPr lang="en-US" dirty="0"/>
              <a:t>(</a:t>
            </a:r>
            <a:r>
              <a:rPr lang="en-US" i="1" dirty="0"/>
              <a:t>empiricism</a:t>
            </a:r>
            <a:r>
              <a:rPr lang="en-US" dirty="0"/>
              <a:t>) </a:t>
            </a:r>
            <a:endParaRPr lang="en-US" sz="2000" dirty="0"/>
          </a:p>
          <a:p>
            <a:r>
              <a:rPr lang="en-US" sz="2000" dirty="0"/>
              <a:t>* Posed theories, developed procedures to test ideas </a:t>
            </a:r>
            <a:r>
              <a:rPr lang="en-US" dirty="0"/>
              <a:t>(EVIDENCE and EXPERIMENT)</a:t>
            </a:r>
          </a:p>
          <a:p>
            <a:endParaRPr lang="en-US" sz="1050" dirty="0"/>
          </a:p>
          <a:p>
            <a:r>
              <a:rPr lang="en-US" sz="2000" dirty="0"/>
              <a:t>3.) Why open to new ideas?</a:t>
            </a:r>
          </a:p>
          <a:p>
            <a:r>
              <a:rPr lang="en-US" sz="2000" dirty="0"/>
              <a:t>* </a:t>
            </a:r>
            <a:r>
              <a:rPr lang="en-US" sz="2000" b="1" dirty="0"/>
              <a:t>Exploration</a:t>
            </a:r>
            <a:r>
              <a:rPr lang="en-US" sz="2000" dirty="0"/>
              <a:t> (new lands, new people, new animals) </a:t>
            </a:r>
          </a:p>
        </p:txBody>
      </p:sp>
      <p:sp>
        <p:nvSpPr>
          <p:cNvPr id="16" name="TextBox 15"/>
          <p:cNvSpPr txBox="1"/>
          <p:nvPr/>
        </p:nvSpPr>
        <p:spPr>
          <a:xfrm>
            <a:off x="0" y="6248400"/>
            <a:ext cx="9144000" cy="461665"/>
          </a:xfrm>
          <a:prstGeom prst="rect">
            <a:avLst/>
          </a:prstGeom>
          <a:noFill/>
        </p:spPr>
        <p:txBody>
          <a:bodyPr wrap="square" rtlCol="0">
            <a:spAutoFit/>
          </a:bodyPr>
          <a:lstStyle/>
          <a:p>
            <a:pPr algn="ctr"/>
            <a:r>
              <a:rPr lang="en-US" sz="2400" b="1" dirty="0"/>
              <a:t>* </a:t>
            </a:r>
            <a:r>
              <a:rPr lang="en-US" sz="2400" b="1" i="1" dirty="0">
                <a:solidFill>
                  <a:srgbClr val="FF0000"/>
                </a:solidFill>
              </a:rPr>
              <a:t>CAUSES</a:t>
            </a:r>
            <a:r>
              <a:rPr lang="en-US" sz="2400" b="1" dirty="0">
                <a:solidFill>
                  <a:srgbClr val="FF0000"/>
                </a:solidFill>
              </a:rPr>
              <a:t> </a:t>
            </a:r>
            <a:r>
              <a:rPr lang="en-US" sz="2400" b="1" dirty="0"/>
              <a:t>of the SCIENTIFIC REVOLUTION * </a:t>
            </a:r>
          </a:p>
        </p:txBody>
      </p:sp>
    </p:spTree>
    <p:extLst>
      <p:ext uri="{BB962C8B-B14F-4D97-AF65-F5344CB8AC3E}">
        <p14:creationId xmlns:p14="http://schemas.microsoft.com/office/powerpoint/2010/main" val="153334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095"/>
            <a:ext cx="9144000" cy="1508105"/>
          </a:xfrm>
          <a:prstGeom prst="rect">
            <a:avLst/>
          </a:prstGeom>
        </p:spPr>
        <p:txBody>
          <a:bodyPr wrap="square">
            <a:spAutoFit/>
          </a:bodyPr>
          <a:lstStyle/>
          <a:p>
            <a:pPr algn="ctr"/>
            <a:r>
              <a:rPr lang="en-US" sz="4600" b="1" dirty="0">
                <a:solidFill>
                  <a:srgbClr val="FF0000"/>
                </a:solidFill>
              </a:rPr>
              <a:t>Old Views </a:t>
            </a:r>
            <a:r>
              <a:rPr lang="en-US" sz="4600" b="1" dirty="0"/>
              <a:t>(pre-Modern) on </a:t>
            </a:r>
            <a:r>
              <a:rPr lang="en-US" sz="4600" b="1" i="1" dirty="0"/>
              <a:t>SCIENCE</a:t>
            </a:r>
            <a:r>
              <a:rPr lang="en-US" sz="4600" b="1" dirty="0"/>
              <a:t>, </a:t>
            </a:r>
            <a:r>
              <a:rPr lang="en-US" sz="4600" b="1" i="1" dirty="0"/>
              <a:t>MAGIC</a:t>
            </a:r>
            <a:r>
              <a:rPr lang="en-US" sz="4600" b="1" dirty="0"/>
              <a:t>, </a:t>
            </a:r>
            <a:r>
              <a:rPr lang="en-US" sz="4600" b="1" i="1" dirty="0"/>
              <a:t>PHILOSOPHY</a:t>
            </a:r>
            <a:r>
              <a:rPr lang="en-US" sz="4600" b="1" dirty="0"/>
              <a:t> and </a:t>
            </a:r>
            <a:r>
              <a:rPr lang="en-US" sz="4600" b="1" i="1" dirty="0"/>
              <a:t>RELIGION</a:t>
            </a:r>
          </a:p>
        </p:txBody>
      </p:sp>
      <p:sp>
        <p:nvSpPr>
          <p:cNvPr id="3" name="TextBox 2"/>
          <p:cNvSpPr txBox="1"/>
          <p:nvPr/>
        </p:nvSpPr>
        <p:spPr>
          <a:xfrm>
            <a:off x="152400" y="1600200"/>
            <a:ext cx="8839200" cy="830997"/>
          </a:xfrm>
          <a:prstGeom prst="rect">
            <a:avLst/>
          </a:prstGeom>
          <a:noFill/>
        </p:spPr>
        <p:txBody>
          <a:bodyPr wrap="square" rtlCol="0">
            <a:spAutoFit/>
          </a:bodyPr>
          <a:lstStyle/>
          <a:p>
            <a:r>
              <a:rPr lang="en-US" sz="2400" dirty="0"/>
              <a:t>* Aristotle, Ptolemy and the </a:t>
            </a:r>
            <a:r>
              <a:rPr lang="en-US" sz="2400" b="1" dirty="0">
                <a:solidFill>
                  <a:srgbClr val="FF0000"/>
                </a:solidFill>
              </a:rPr>
              <a:t>GEOCENTRIC MODEL </a:t>
            </a:r>
            <a:r>
              <a:rPr lang="en-US" sz="2400" dirty="0"/>
              <a:t>– accepted by the church! </a:t>
            </a:r>
            <a:r>
              <a:rPr lang="en-US" sz="2000" dirty="0"/>
              <a:t>(science focused on observation and sensory experience)</a:t>
            </a:r>
          </a:p>
        </p:txBody>
      </p:sp>
      <p:sp>
        <p:nvSpPr>
          <p:cNvPr id="4" name="TextBox 3"/>
          <p:cNvSpPr txBox="1"/>
          <p:nvPr/>
        </p:nvSpPr>
        <p:spPr>
          <a:xfrm>
            <a:off x="139700" y="2738735"/>
            <a:ext cx="8839200" cy="769441"/>
          </a:xfrm>
          <a:prstGeom prst="rect">
            <a:avLst/>
          </a:prstGeom>
          <a:noFill/>
        </p:spPr>
        <p:txBody>
          <a:bodyPr wrap="square" rtlCol="0">
            <a:spAutoFit/>
          </a:bodyPr>
          <a:lstStyle/>
          <a:p>
            <a:r>
              <a:rPr lang="en-US" sz="2400" dirty="0"/>
              <a:t>* Belief and support of practices like </a:t>
            </a:r>
            <a:r>
              <a:rPr lang="en-US" sz="2400" b="1" dirty="0"/>
              <a:t>ALCHEMY</a:t>
            </a:r>
            <a:r>
              <a:rPr lang="en-US" sz="2400" dirty="0"/>
              <a:t> and </a:t>
            </a:r>
            <a:r>
              <a:rPr lang="en-US" sz="2400" b="1" dirty="0"/>
              <a:t>ASTROLOGY</a:t>
            </a:r>
            <a:r>
              <a:rPr lang="en-US" sz="2400" dirty="0"/>
              <a:t> </a:t>
            </a:r>
            <a:r>
              <a:rPr lang="en-US" sz="2000" dirty="0"/>
              <a:t>(magic was possible and believable)</a:t>
            </a:r>
          </a:p>
        </p:txBody>
      </p:sp>
      <p:sp>
        <p:nvSpPr>
          <p:cNvPr id="6" name="TextBox 5"/>
          <p:cNvSpPr txBox="1"/>
          <p:nvPr/>
        </p:nvSpPr>
        <p:spPr>
          <a:xfrm>
            <a:off x="139700" y="3840540"/>
            <a:ext cx="4127500" cy="1569660"/>
          </a:xfrm>
          <a:prstGeom prst="rect">
            <a:avLst/>
          </a:prstGeom>
          <a:noFill/>
        </p:spPr>
        <p:txBody>
          <a:bodyPr wrap="square" rtlCol="0">
            <a:spAutoFit/>
          </a:bodyPr>
          <a:lstStyle/>
          <a:p>
            <a:r>
              <a:rPr lang="en-US" sz="2400" dirty="0"/>
              <a:t>*</a:t>
            </a:r>
            <a:r>
              <a:rPr lang="en-US" sz="2400" b="1" dirty="0">
                <a:solidFill>
                  <a:srgbClr val="FF0000"/>
                </a:solidFill>
              </a:rPr>
              <a:t>Medieval Philosophy </a:t>
            </a:r>
            <a:r>
              <a:rPr lang="en-US" sz="2400" dirty="0"/>
              <a:t>– focus on </a:t>
            </a:r>
            <a:r>
              <a:rPr lang="en-US" sz="2400" i="1" dirty="0"/>
              <a:t>REDISCOVERY</a:t>
            </a:r>
            <a:r>
              <a:rPr lang="en-US" sz="2400" dirty="0"/>
              <a:t> and </a:t>
            </a:r>
            <a:r>
              <a:rPr lang="en-US" sz="2400" b="1" dirty="0"/>
              <a:t>integrating religious texts with non-religious learning</a:t>
            </a:r>
            <a:r>
              <a:rPr lang="en-US" sz="2400" dirty="0"/>
              <a:t>… </a:t>
            </a:r>
          </a:p>
        </p:txBody>
      </p:sp>
      <p:sp>
        <p:nvSpPr>
          <p:cNvPr id="7" name="TextBox 6"/>
          <p:cNvSpPr txBox="1"/>
          <p:nvPr/>
        </p:nvSpPr>
        <p:spPr>
          <a:xfrm>
            <a:off x="4876800" y="3840540"/>
            <a:ext cx="4114800" cy="1200329"/>
          </a:xfrm>
          <a:prstGeom prst="rect">
            <a:avLst/>
          </a:prstGeom>
          <a:noFill/>
        </p:spPr>
        <p:txBody>
          <a:bodyPr wrap="square" rtlCol="0">
            <a:spAutoFit/>
          </a:bodyPr>
          <a:lstStyle/>
          <a:p>
            <a:r>
              <a:rPr lang="en-US" sz="2400" dirty="0"/>
              <a:t>*</a:t>
            </a:r>
            <a:r>
              <a:rPr lang="en-US" sz="2400" b="1" dirty="0">
                <a:solidFill>
                  <a:srgbClr val="FF0000"/>
                </a:solidFill>
              </a:rPr>
              <a:t>Renaissance Philosophy </a:t>
            </a:r>
            <a:r>
              <a:rPr lang="en-US" sz="2400" dirty="0"/>
              <a:t>– </a:t>
            </a:r>
            <a:r>
              <a:rPr lang="en-US" sz="2400" i="1" dirty="0"/>
              <a:t>HUMANISTS</a:t>
            </a:r>
            <a:r>
              <a:rPr lang="en-US" sz="2400" dirty="0"/>
              <a:t> focus on Aristotle and Ptolemy   </a:t>
            </a:r>
          </a:p>
        </p:txBody>
      </p:sp>
      <p:sp>
        <p:nvSpPr>
          <p:cNvPr id="8" name="TextBox 7"/>
          <p:cNvSpPr txBox="1"/>
          <p:nvPr/>
        </p:nvSpPr>
        <p:spPr>
          <a:xfrm>
            <a:off x="4191000" y="4425315"/>
            <a:ext cx="609600" cy="400110"/>
          </a:xfrm>
          <a:prstGeom prst="rect">
            <a:avLst/>
          </a:prstGeom>
          <a:noFill/>
        </p:spPr>
        <p:txBody>
          <a:bodyPr wrap="square" rtlCol="0">
            <a:spAutoFit/>
          </a:bodyPr>
          <a:lstStyle/>
          <a:p>
            <a:pPr algn="ctr"/>
            <a:r>
              <a:rPr lang="en-US" sz="2000" b="1" dirty="0"/>
              <a:t>and </a:t>
            </a:r>
          </a:p>
        </p:txBody>
      </p:sp>
      <p:sp>
        <p:nvSpPr>
          <p:cNvPr id="9" name="TextBox 8"/>
          <p:cNvSpPr txBox="1"/>
          <p:nvPr/>
        </p:nvSpPr>
        <p:spPr>
          <a:xfrm>
            <a:off x="139700" y="5710535"/>
            <a:ext cx="8839200" cy="830997"/>
          </a:xfrm>
          <a:prstGeom prst="rect">
            <a:avLst/>
          </a:prstGeom>
          <a:noFill/>
        </p:spPr>
        <p:txBody>
          <a:bodyPr wrap="square" rtlCol="0">
            <a:spAutoFit/>
          </a:bodyPr>
          <a:lstStyle/>
          <a:p>
            <a:r>
              <a:rPr lang="en-US" sz="2400" dirty="0"/>
              <a:t>* </a:t>
            </a:r>
            <a:r>
              <a:rPr lang="en-US" sz="2400" b="1" dirty="0"/>
              <a:t>RELIGION</a:t>
            </a:r>
            <a:r>
              <a:rPr lang="en-US" sz="2400" dirty="0"/>
              <a:t> was </a:t>
            </a:r>
            <a:r>
              <a:rPr lang="en-US" sz="2400" i="1" dirty="0"/>
              <a:t>NOT</a:t>
            </a:r>
            <a:r>
              <a:rPr lang="en-US" sz="2400" dirty="0"/>
              <a:t> scientific and focused on unity amongst people under God… </a:t>
            </a:r>
          </a:p>
        </p:txBody>
      </p:sp>
    </p:spTree>
    <p:extLst>
      <p:ext uri="{BB962C8B-B14F-4D97-AF65-F5344CB8AC3E}">
        <p14:creationId xmlns:p14="http://schemas.microsoft.com/office/powerpoint/2010/main" val="3962595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6740"/>
            <a:ext cx="8839200" cy="1569660"/>
          </a:xfrm>
          <a:prstGeom prst="rect">
            <a:avLst/>
          </a:prstGeom>
          <a:noFill/>
        </p:spPr>
        <p:txBody>
          <a:bodyPr wrap="square" rtlCol="0">
            <a:spAutoFit/>
          </a:bodyPr>
          <a:lstStyle/>
          <a:p>
            <a:pPr algn="ctr"/>
            <a:r>
              <a:rPr lang="en-US" sz="4800" b="1" dirty="0"/>
              <a:t>* The </a:t>
            </a:r>
            <a:r>
              <a:rPr lang="en-US" sz="4800" b="1" i="1" dirty="0">
                <a:solidFill>
                  <a:srgbClr val="FF0000"/>
                </a:solidFill>
              </a:rPr>
              <a:t>GEOCENTRIC THEORY</a:t>
            </a:r>
            <a:r>
              <a:rPr lang="en-US" sz="4800" b="1" dirty="0"/>
              <a:t> (the </a:t>
            </a:r>
            <a:r>
              <a:rPr lang="en-US" sz="4800" b="1" i="1" dirty="0"/>
              <a:t>Ptolemaic System)…</a:t>
            </a:r>
          </a:p>
        </p:txBody>
      </p:sp>
      <p:sp>
        <p:nvSpPr>
          <p:cNvPr id="3" name="Rectangle 2"/>
          <p:cNvSpPr/>
          <p:nvPr/>
        </p:nvSpPr>
        <p:spPr>
          <a:xfrm>
            <a:off x="152400" y="2643623"/>
            <a:ext cx="4495800" cy="1569660"/>
          </a:xfrm>
          <a:prstGeom prst="rect">
            <a:avLst/>
          </a:prstGeom>
        </p:spPr>
        <p:txBody>
          <a:bodyPr wrap="square">
            <a:spAutoFit/>
          </a:bodyPr>
          <a:lstStyle/>
          <a:p>
            <a:r>
              <a:rPr lang="en-US" sz="2400" dirty="0"/>
              <a:t>* The </a:t>
            </a:r>
            <a:r>
              <a:rPr lang="en-US" sz="2400" b="1" dirty="0"/>
              <a:t>earth was an unmoving object at center of universe</a:t>
            </a:r>
            <a:r>
              <a:rPr lang="en-US" sz="2400" dirty="0"/>
              <a:t>! (WHAT?)… The moon, sun, and planets move around earth. </a:t>
            </a:r>
          </a:p>
        </p:txBody>
      </p:sp>
      <p:sp>
        <p:nvSpPr>
          <p:cNvPr id="4" name="Rectangle 3"/>
          <p:cNvSpPr/>
          <p:nvPr/>
        </p:nvSpPr>
        <p:spPr>
          <a:xfrm>
            <a:off x="152400" y="4365683"/>
            <a:ext cx="4495800" cy="1200329"/>
          </a:xfrm>
          <a:prstGeom prst="rect">
            <a:avLst/>
          </a:prstGeom>
        </p:spPr>
        <p:txBody>
          <a:bodyPr wrap="square">
            <a:spAutoFit/>
          </a:bodyPr>
          <a:lstStyle/>
          <a:p>
            <a:r>
              <a:rPr lang="en-US" sz="2400" dirty="0"/>
              <a:t>* Series of concentric spheres – beyond planets lay sphere of fixed stars and HEAVEN.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97054"/>
            <a:ext cx="4495800" cy="43022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 y="1597054"/>
            <a:ext cx="4495800" cy="892552"/>
          </a:xfrm>
          <a:prstGeom prst="rect">
            <a:avLst/>
          </a:prstGeom>
        </p:spPr>
        <p:txBody>
          <a:bodyPr wrap="square">
            <a:spAutoFit/>
          </a:bodyPr>
          <a:lstStyle/>
          <a:p>
            <a:r>
              <a:rPr lang="en-US" sz="2400" dirty="0"/>
              <a:t>* …</a:t>
            </a:r>
            <a:r>
              <a:rPr lang="en-US" sz="2800" b="1" dirty="0"/>
              <a:t>Aristotle</a:t>
            </a:r>
            <a:r>
              <a:rPr lang="en-US" sz="2800" dirty="0"/>
              <a:t> </a:t>
            </a:r>
            <a:r>
              <a:rPr lang="en-US" sz="2400" dirty="0"/>
              <a:t>in the 4</a:t>
            </a:r>
            <a:r>
              <a:rPr lang="en-US" sz="2400" baseline="30000" dirty="0"/>
              <a:t>th</a:t>
            </a:r>
            <a:r>
              <a:rPr lang="en-US" sz="2400" dirty="0"/>
              <a:t> century B.C. </a:t>
            </a:r>
            <a:r>
              <a:rPr lang="en-US" sz="2000" dirty="0"/>
              <a:t>(</a:t>
            </a:r>
            <a:r>
              <a:rPr lang="en-US" sz="2000" b="1" dirty="0"/>
              <a:t>Ptolemy</a:t>
            </a:r>
            <a:r>
              <a:rPr lang="en-US" sz="2000" dirty="0"/>
              <a:t> expanded theory) </a:t>
            </a:r>
          </a:p>
        </p:txBody>
      </p:sp>
      <p:sp>
        <p:nvSpPr>
          <p:cNvPr id="7" name="Rectangle 6"/>
          <p:cNvSpPr/>
          <p:nvPr/>
        </p:nvSpPr>
        <p:spPr>
          <a:xfrm>
            <a:off x="152400" y="5719227"/>
            <a:ext cx="4495800" cy="1138773"/>
          </a:xfrm>
          <a:prstGeom prst="rect">
            <a:avLst/>
          </a:prstGeom>
        </p:spPr>
        <p:txBody>
          <a:bodyPr wrap="square">
            <a:spAutoFit/>
          </a:bodyPr>
          <a:lstStyle/>
          <a:p>
            <a:r>
              <a:rPr lang="en-US" sz="2400" dirty="0"/>
              <a:t>* </a:t>
            </a:r>
            <a:r>
              <a:rPr lang="en-US" sz="2800" b="1" dirty="0"/>
              <a:t>Christianity</a:t>
            </a:r>
            <a:r>
              <a:rPr lang="en-US" sz="2800" dirty="0"/>
              <a:t> </a:t>
            </a:r>
            <a:r>
              <a:rPr lang="en-US" sz="2400" dirty="0"/>
              <a:t>supported theory </a:t>
            </a:r>
            <a:r>
              <a:rPr lang="en-US" sz="2000" dirty="0"/>
              <a:t>(taught God deliberately placed earth at center of universe)</a:t>
            </a:r>
          </a:p>
        </p:txBody>
      </p:sp>
    </p:spTree>
    <p:extLst>
      <p:ext uri="{BB962C8B-B14F-4D97-AF65-F5344CB8AC3E}">
        <p14:creationId xmlns:p14="http://schemas.microsoft.com/office/powerpoint/2010/main" val="290300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3650"/>
            <a:ext cx="9144000" cy="1446550"/>
          </a:xfrm>
          <a:prstGeom prst="rect">
            <a:avLst/>
          </a:prstGeom>
          <a:noFill/>
        </p:spPr>
        <p:txBody>
          <a:bodyPr wrap="square" rtlCol="0">
            <a:spAutoFit/>
          </a:bodyPr>
          <a:lstStyle/>
          <a:p>
            <a:pPr algn="ctr"/>
            <a:r>
              <a:rPr lang="en-US" sz="4400" b="1" dirty="0"/>
              <a:t>That’s what the </a:t>
            </a:r>
            <a:r>
              <a:rPr lang="en-US" sz="4400" b="1" dirty="0">
                <a:solidFill>
                  <a:srgbClr val="FF0000"/>
                </a:solidFill>
              </a:rPr>
              <a:t>SCIENTIFIC REVOLUTION </a:t>
            </a:r>
            <a:r>
              <a:rPr lang="en-US" sz="4400" b="1" dirty="0"/>
              <a:t>was all about! </a:t>
            </a:r>
          </a:p>
        </p:txBody>
      </p:sp>
      <p:sp>
        <p:nvSpPr>
          <p:cNvPr id="3" name="Rectangle 2"/>
          <p:cNvSpPr/>
          <p:nvPr/>
        </p:nvSpPr>
        <p:spPr>
          <a:xfrm>
            <a:off x="152400" y="1600200"/>
            <a:ext cx="8839200" cy="830997"/>
          </a:xfrm>
          <a:prstGeom prst="rect">
            <a:avLst/>
          </a:prstGeom>
        </p:spPr>
        <p:txBody>
          <a:bodyPr wrap="square">
            <a:spAutoFit/>
          </a:bodyPr>
          <a:lstStyle/>
          <a:p>
            <a:pPr algn="ctr"/>
            <a:r>
              <a:rPr lang="en-US" sz="2400" dirty="0"/>
              <a:t>…with new ways of thinking and technological developments, </a:t>
            </a:r>
            <a:r>
              <a:rPr lang="en-US" sz="2400" i="1" dirty="0"/>
              <a:t>it gave Europeans a new way to view humankind’s place in the universe</a:t>
            </a:r>
            <a:r>
              <a:rPr lang="en-US" sz="2400" dirty="0"/>
              <a:t>! * </a:t>
            </a:r>
          </a:p>
        </p:txBody>
      </p:sp>
      <p:sp>
        <p:nvSpPr>
          <p:cNvPr id="6" name="TextBox 5"/>
          <p:cNvSpPr txBox="1"/>
          <p:nvPr/>
        </p:nvSpPr>
        <p:spPr>
          <a:xfrm>
            <a:off x="0" y="6248400"/>
            <a:ext cx="9144000" cy="461665"/>
          </a:xfrm>
          <a:prstGeom prst="rect">
            <a:avLst/>
          </a:prstGeom>
          <a:noFill/>
        </p:spPr>
        <p:txBody>
          <a:bodyPr wrap="square" rtlCol="0">
            <a:spAutoFit/>
          </a:bodyPr>
          <a:lstStyle/>
          <a:p>
            <a:pPr algn="ctr"/>
            <a:r>
              <a:rPr lang="en-US" sz="2400" b="1" dirty="0"/>
              <a:t>* </a:t>
            </a:r>
            <a:r>
              <a:rPr lang="en-US" sz="2400" b="1" i="1" dirty="0">
                <a:solidFill>
                  <a:srgbClr val="FF0000"/>
                </a:solidFill>
              </a:rPr>
              <a:t>BIG IDEA </a:t>
            </a:r>
            <a:r>
              <a:rPr lang="en-US" sz="2400" b="1" dirty="0"/>
              <a:t>of the SCIENTIFIC REVOLUTION * </a:t>
            </a:r>
          </a:p>
        </p:txBody>
      </p:sp>
      <p:sp>
        <p:nvSpPr>
          <p:cNvPr id="7" name="TextBox 6"/>
          <p:cNvSpPr txBox="1"/>
          <p:nvPr/>
        </p:nvSpPr>
        <p:spPr>
          <a:xfrm>
            <a:off x="152400" y="2685871"/>
            <a:ext cx="8839200" cy="1200329"/>
          </a:xfrm>
          <a:prstGeom prst="rect">
            <a:avLst/>
          </a:prstGeom>
          <a:noFill/>
        </p:spPr>
        <p:txBody>
          <a:bodyPr wrap="square" rtlCol="0">
            <a:spAutoFit/>
          </a:bodyPr>
          <a:lstStyle/>
          <a:p>
            <a:r>
              <a:rPr lang="en-US" sz="2400" dirty="0"/>
              <a:t>* </a:t>
            </a:r>
            <a:r>
              <a:rPr lang="en-US" sz="2400" b="1" dirty="0">
                <a:solidFill>
                  <a:srgbClr val="FF0000"/>
                </a:solidFill>
              </a:rPr>
              <a:t>BIG IDEA</a:t>
            </a:r>
            <a:r>
              <a:rPr lang="en-US" sz="2400" dirty="0"/>
              <a:t>: Advances in mathematics and technology allowed scientists to demonstrate the proof of abstract theories with clear and logical evidence! </a:t>
            </a:r>
          </a:p>
        </p:txBody>
      </p:sp>
    </p:spTree>
    <p:extLst>
      <p:ext uri="{BB962C8B-B14F-4D97-AF65-F5344CB8AC3E}">
        <p14:creationId xmlns:p14="http://schemas.microsoft.com/office/powerpoint/2010/main" val="362317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139321"/>
          </a:xfrm>
          <a:prstGeom prst="rect">
            <a:avLst/>
          </a:prstGeom>
          <a:noFill/>
        </p:spPr>
        <p:txBody>
          <a:bodyPr wrap="square" rtlCol="0">
            <a:spAutoFit/>
          </a:bodyPr>
          <a:lstStyle/>
          <a:p>
            <a:pPr algn="ctr"/>
            <a:r>
              <a:rPr lang="en-US" sz="6600" b="1" dirty="0"/>
              <a:t>Important </a:t>
            </a:r>
            <a:r>
              <a:rPr lang="en-US" sz="6600" b="1" dirty="0">
                <a:solidFill>
                  <a:srgbClr val="FF0000"/>
                </a:solidFill>
              </a:rPr>
              <a:t>PEOPLE</a:t>
            </a:r>
            <a:r>
              <a:rPr lang="en-US" sz="6600" b="1" dirty="0"/>
              <a:t> and the </a:t>
            </a:r>
            <a:r>
              <a:rPr lang="en-US" sz="6600" b="1" dirty="0">
                <a:solidFill>
                  <a:srgbClr val="FF0000"/>
                </a:solidFill>
              </a:rPr>
              <a:t>BREAKTHROUGHS</a:t>
            </a:r>
            <a:r>
              <a:rPr lang="en-US" sz="6600" b="1" dirty="0"/>
              <a:t> of the Scientific Revolution!</a:t>
            </a:r>
          </a:p>
        </p:txBody>
      </p:sp>
      <p:sp>
        <p:nvSpPr>
          <p:cNvPr id="3" name="TextBox 2"/>
          <p:cNvSpPr txBox="1"/>
          <p:nvPr/>
        </p:nvSpPr>
        <p:spPr>
          <a:xfrm>
            <a:off x="152400" y="3139321"/>
            <a:ext cx="8839200" cy="461665"/>
          </a:xfrm>
          <a:prstGeom prst="rect">
            <a:avLst/>
          </a:prstGeom>
          <a:noFill/>
        </p:spPr>
        <p:txBody>
          <a:bodyPr wrap="square" rtlCol="0">
            <a:spAutoFit/>
          </a:bodyPr>
          <a:lstStyle/>
          <a:p>
            <a:r>
              <a:rPr lang="en-US" sz="2400" b="1" dirty="0">
                <a:solidFill>
                  <a:srgbClr val="FF0000"/>
                </a:solidFill>
              </a:rPr>
              <a:t>Main Idea</a:t>
            </a:r>
            <a:r>
              <a:rPr lang="en-US" sz="2400" dirty="0"/>
              <a:t>: </a:t>
            </a:r>
          </a:p>
        </p:txBody>
      </p:sp>
      <p:sp>
        <p:nvSpPr>
          <p:cNvPr id="4" name="TextBox 3"/>
          <p:cNvSpPr txBox="1"/>
          <p:nvPr/>
        </p:nvSpPr>
        <p:spPr>
          <a:xfrm>
            <a:off x="152400" y="3505200"/>
            <a:ext cx="8839200" cy="1569660"/>
          </a:xfrm>
          <a:prstGeom prst="rect">
            <a:avLst/>
          </a:prstGeom>
          <a:noFill/>
        </p:spPr>
        <p:txBody>
          <a:bodyPr wrap="square" rtlCol="0">
            <a:spAutoFit/>
          </a:bodyPr>
          <a:lstStyle/>
          <a:p>
            <a:r>
              <a:rPr lang="en-US" sz="2400" dirty="0"/>
              <a:t>Scientific discoveries expanded knowledge about the universe and the human body.  Discoveries in astronomy led to a new conception of the universe and scientific developments advanced medical knowledge while launching a new field of science – chemistry! </a:t>
            </a:r>
          </a:p>
        </p:txBody>
      </p:sp>
    </p:spTree>
    <p:extLst>
      <p:ext uri="{BB962C8B-B14F-4D97-AF65-F5344CB8AC3E}">
        <p14:creationId xmlns:p14="http://schemas.microsoft.com/office/powerpoint/2010/main" val="273706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6740"/>
            <a:ext cx="8839200" cy="1600438"/>
          </a:xfrm>
          <a:prstGeom prst="rect">
            <a:avLst/>
          </a:prstGeom>
          <a:noFill/>
        </p:spPr>
        <p:txBody>
          <a:bodyPr wrap="square" rtlCol="0">
            <a:spAutoFit/>
          </a:bodyPr>
          <a:lstStyle/>
          <a:p>
            <a:pPr algn="ctr"/>
            <a:r>
              <a:rPr lang="en-US" sz="6600" b="1" dirty="0"/>
              <a:t>The </a:t>
            </a:r>
            <a:r>
              <a:rPr lang="en-US" sz="6600" b="1" dirty="0">
                <a:solidFill>
                  <a:srgbClr val="FF0000"/>
                </a:solidFill>
              </a:rPr>
              <a:t>PTOLEMAIC SYSTEM</a:t>
            </a:r>
            <a:r>
              <a:rPr lang="en-US" sz="6600" b="1" dirty="0"/>
              <a:t> </a:t>
            </a:r>
          </a:p>
          <a:p>
            <a:pPr algn="ctr"/>
            <a:r>
              <a:rPr lang="en-US" sz="3200" b="1" dirty="0"/>
              <a:t>(a Geocentric Model of the universe)</a:t>
            </a:r>
            <a:endParaRPr lang="en-US" sz="3200" b="1" i="1" dirty="0"/>
          </a:p>
        </p:txBody>
      </p:sp>
      <p:sp>
        <p:nvSpPr>
          <p:cNvPr id="3" name="TextBox 2"/>
          <p:cNvSpPr txBox="1"/>
          <p:nvPr/>
        </p:nvSpPr>
        <p:spPr>
          <a:xfrm>
            <a:off x="152400" y="1836003"/>
            <a:ext cx="8839200" cy="954107"/>
          </a:xfrm>
          <a:prstGeom prst="rect">
            <a:avLst/>
          </a:prstGeom>
          <a:noFill/>
        </p:spPr>
        <p:txBody>
          <a:bodyPr wrap="square" rtlCol="0">
            <a:spAutoFit/>
          </a:bodyPr>
          <a:lstStyle/>
          <a:p>
            <a:r>
              <a:rPr lang="en-US" sz="2800" dirty="0"/>
              <a:t>* </a:t>
            </a:r>
            <a:r>
              <a:rPr lang="en-US" sz="2800" b="1" dirty="0"/>
              <a:t>THINK</a:t>
            </a:r>
            <a:r>
              <a:rPr lang="en-US" sz="2800" dirty="0"/>
              <a:t>: What was the </a:t>
            </a:r>
            <a:r>
              <a:rPr lang="en-US" sz="2800" i="1" dirty="0"/>
              <a:t>Geocentric Model </a:t>
            </a:r>
            <a:r>
              <a:rPr lang="en-US" sz="2800" dirty="0"/>
              <a:t>that Aristotle developed focused on? (</a:t>
            </a:r>
            <a:r>
              <a:rPr lang="en-US" sz="2800" i="1" dirty="0"/>
              <a:t>TELL ME</a:t>
            </a:r>
            <a:r>
              <a:rPr lang="en-US" sz="2800" dirty="0"/>
              <a:t>!) </a:t>
            </a:r>
          </a:p>
        </p:txBody>
      </p:sp>
      <p:sp>
        <p:nvSpPr>
          <p:cNvPr id="4" name="TextBox 3"/>
          <p:cNvSpPr txBox="1"/>
          <p:nvPr/>
        </p:nvSpPr>
        <p:spPr>
          <a:xfrm>
            <a:off x="152400" y="3097411"/>
            <a:ext cx="8839200" cy="1815882"/>
          </a:xfrm>
          <a:prstGeom prst="rect">
            <a:avLst/>
          </a:prstGeom>
          <a:noFill/>
        </p:spPr>
        <p:txBody>
          <a:bodyPr wrap="square" rtlCol="0">
            <a:spAutoFit/>
          </a:bodyPr>
          <a:lstStyle/>
          <a:p>
            <a:r>
              <a:rPr lang="en-US" sz="2800" dirty="0"/>
              <a:t>* </a:t>
            </a:r>
            <a:r>
              <a:rPr lang="en-US" sz="2800" b="1" dirty="0"/>
              <a:t>Directions</a:t>
            </a:r>
            <a:r>
              <a:rPr lang="en-US" sz="2800" dirty="0"/>
              <a:t>: Open your textbooks to page 304 and read “The Ptolemaic System.” As you are reading, </a:t>
            </a:r>
            <a:r>
              <a:rPr lang="en-US" sz="2800" i="1" dirty="0"/>
              <a:t>take note of what Ptolemy’s system was like</a:t>
            </a:r>
            <a:r>
              <a:rPr lang="en-US" sz="2800" dirty="0"/>
              <a:t>. When you are finished, </a:t>
            </a:r>
            <a:r>
              <a:rPr lang="en-US" sz="2800" b="1" dirty="0">
                <a:solidFill>
                  <a:srgbClr val="FF0000"/>
                </a:solidFill>
              </a:rPr>
              <a:t>draw a diagram of the universe according to Ptolemy</a:t>
            </a:r>
            <a:r>
              <a:rPr lang="en-US" sz="2800" dirty="0"/>
              <a:t>.  </a:t>
            </a:r>
          </a:p>
        </p:txBody>
      </p:sp>
      <p:sp>
        <p:nvSpPr>
          <p:cNvPr id="5" name="TextBox 4"/>
          <p:cNvSpPr txBox="1"/>
          <p:nvPr/>
        </p:nvSpPr>
        <p:spPr>
          <a:xfrm>
            <a:off x="152400" y="5218093"/>
            <a:ext cx="8839200" cy="954107"/>
          </a:xfrm>
          <a:prstGeom prst="rect">
            <a:avLst/>
          </a:prstGeom>
          <a:noFill/>
        </p:spPr>
        <p:txBody>
          <a:bodyPr wrap="square" rtlCol="0">
            <a:spAutoFit/>
          </a:bodyPr>
          <a:lstStyle/>
          <a:p>
            <a:r>
              <a:rPr lang="en-US" sz="2800" dirty="0"/>
              <a:t>* </a:t>
            </a:r>
            <a:r>
              <a:rPr lang="en-US" sz="2800" b="1" dirty="0"/>
              <a:t>QUESTION</a:t>
            </a:r>
            <a:r>
              <a:rPr lang="en-US" sz="2800" dirty="0"/>
              <a:t>: Why was this view of the universe accepted by the Catholic Church at the time? </a:t>
            </a:r>
          </a:p>
        </p:txBody>
      </p:sp>
    </p:spTree>
    <p:extLst>
      <p:ext uri="{BB962C8B-B14F-4D97-AF65-F5344CB8AC3E}">
        <p14:creationId xmlns:p14="http://schemas.microsoft.com/office/powerpoint/2010/main" val="7351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41982"/>
            <a:ext cx="8839200" cy="1569660"/>
          </a:xfrm>
          <a:prstGeom prst="rect">
            <a:avLst/>
          </a:prstGeom>
          <a:noFill/>
        </p:spPr>
        <p:txBody>
          <a:bodyPr wrap="square" rtlCol="0">
            <a:spAutoFit/>
          </a:bodyPr>
          <a:lstStyle/>
          <a:p>
            <a:pPr algn="ctr"/>
            <a:r>
              <a:rPr lang="en-US" sz="4800" b="1" dirty="0"/>
              <a:t>Nicolaus Copernicus and the  </a:t>
            </a:r>
            <a:r>
              <a:rPr lang="en-US" sz="4800" b="1" dirty="0">
                <a:solidFill>
                  <a:srgbClr val="FF0000"/>
                </a:solidFill>
              </a:rPr>
              <a:t>Heliocentric Theory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882660"/>
            <a:ext cx="3505200" cy="40787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2400" y="1711642"/>
            <a:ext cx="5486400" cy="1200329"/>
          </a:xfrm>
          <a:prstGeom prst="rect">
            <a:avLst/>
          </a:prstGeom>
        </p:spPr>
        <p:txBody>
          <a:bodyPr wrap="square">
            <a:spAutoFit/>
          </a:bodyPr>
          <a:lstStyle/>
          <a:p>
            <a:r>
              <a:rPr lang="en-US" sz="2400" dirty="0"/>
              <a:t>* </a:t>
            </a:r>
            <a:r>
              <a:rPr lang="en-US" sz="2400" i="1" dirty="0"/>
              <a:t>On the Revolutions of the Heavenly Bodies </a:t>
            </a:r>
            <a:r>
              <a:rPr lang="en-US" sz="2000" dirty="0"/>
              <a:t>(published in 1543)</a:t>
            </a:r>
            <a:r>
              <a:rPr lang="en-US" sz="2400" dirty="0"/>
              <a:t>, Copernicus proposed a </a:t>
            </a:r>
            <a:r>
              <a:rPr lang="en-US" sz="2400" b="1" dirty="0"/>
              <a:t>heliocentric system</a:t>
            </a:r>
            <a:r>
              <a:rPr lang="en-US" sz="2400" dirty="0"/>
              <a:t>. </a:t>
            </a:r>
          </a:p>
        </p:txBody>
      </p:sp>
      <p:sp>
        <p:nvSpPr>
          <p:cNvPr id="4" name="TextBox 3"/>
          <p:cNvSpPr txBox="1"/>
          <p:nvPr/>
        </p:nvSpPr>
        <p:spPr>
          <a:xfrm>
            <a:off x="152400" y="3053477"/>
            <a:ext cx="5486400" cy="954107"/>
          </a:xfrm>
          <a:prstGeom prst="rect">
            <a:avLst/>
          </a:prstGeom>
          <a:noFill/>
        </p:spPr>
        <p:txBody>
          <a:bodyPr wrap="square" rtlCol="0">
            <a:spAutoFit/>
          </a:bodyPr>
          <a:lstStyle/>
          <a:p>
            <a:r>
              <a:rPr lang="en-US" sz="2800" dirty="0"/>
              <a:t>* </a:t>
            </a:r>
            <a:r>
              <a:rPr lang="en-US" sz="2800" b="1" dirty="0"/>
              <a:t>Earth and planets revolve around the sun</a:t>
            </a:r>
            <a:r>
              <a:rPr lang="en-US" sz="2800" dirty="0"/>
              <a:t>! </a:t>
            </a:r>
            <a:r>
              <a:rPr lang="en-US" sz="2400" dirty="0"/>
              <a:t>(circular orbit) </a:t>
            </a:r>
          </a:p>
        </p:txBody>
      </p:sp>
      <p:sp>
        <p:nvSpPr>
          <p:cNvPr id="5" name="TextBox 4"/>
          <p:cNvSpPr txBox="1"/>
          <p:nvPr/>
        </p:nvSpPr>
        <p:spPr>
          <a:xfrm>
            <a:off x="152400" y="4159984"/>
            <a:ext cx="5486400" cy="1200329"/>
          </a:xfrm>
          <a:prstGeom prst="rect">
            <a:avLst/>
          </a:prstGeom>
          <a:noFill/>
        </p:spPr>
        <p:txBody>
          <a:bodyPr wrap="square" rtlCol="0">
            <a:spAutoFit/>
          </a:bodyPr>
          <a:lstStyle/>
          <a:p>
            <a:r>
              <a:rPr lang="en-US" sz="2400" dirty="0"/>
              <a:t>* </a:t>
            </a:r>
            <a:r>
              <a:rPr lang="en-US" sz="2400" b="1" dirty="0"/>
              <a:t>THINK</a:t>
            </a:r>
            <a:r>
              <a:rPr lang="en-US" sz="2400" dirty="0"/>
              <a:t>: Why did Copernicus wait until he was on his deathbed to publish </a:t>
            </a:r>
            <a:r>
              <a:rPr lang="en-US" sz="2400" i="1" dirty="0"/>
              <a:t>On the Revolutions of the Heavenly Bodies</a:t>
            </a:r>
            <a:r>
              <a:rPr lang="en-US" sz="2400" dirty="0"/>
              <a:t>? </a:t>
            </a:r>
          </a:p>
        </p:txBody>
      </p:sp>
      <p:sp>
        <p:nvSpPr>
          <p:cNvPr id="6" name="TextBox 5"/>
          <p:cNvSpPr txBox="1"/>
          <p:nvPr/>
        </p:nvSpPr>
        <p:spPr>
          <a:xfrm>
            <a:off x="152400" y="5311914"/>
            <a:ext cx="5486400" cy="707886"/>
          </a:xfrm>
          <a:prstGeom prst="rect">
            <a:avLst/>
          </a:prstGeom>
          <a:noFill/>
        </p:spPr>
        <p:txBody>
          <a:bodyPr wrap="square" rtlCol="0">
            <a:spAutoFit/>
          </a:bodyPr>
          <a:lstStyle/>
          <a:p>
            <a:r>
              <a:rPr lang="en-US" sz="2000" b="1" dirty="0">
                <a:solidFill>
                  <a:srgbClr val="FF0000"/>
                </a:solidFill>
              </a:rPr>
              <a:t>Answer</a:t>
            </a:r>
            <a:r>
              <a:rPr lang="en-US" sz="2000" dirty="0"/>
              <a:t>: he feared ridicule from scholars and persecution from the Catholic Church </a:t>
            </a:r>
          </a:p>
        </p:txBody>
      </p:sp>
      <p:sp>
        <p:nvSpPr>
          <p:cNvPr id="7" name="TextBox 6"/>
          <p:cNvSpPr txBox="1"/>
          <p:nvPr/>
        </p:nvSpPr>
        <p:spPr>
          <a:xfrm>
            <a:off x="0" y="6400800"/>
            <a:ext cx="9144000" cy="400110"/>
          </a:xfrm>
          <a:prstGeom prst="rect">
            <a:avLst/>
          </a:prstGeom>
          <a:noFill/>
        </p:spPr>
        <p:txBody>
          <a:bodyPr wrap="square" rtlCol="0">
            <a:spAutoFit/>
          </a:bodyPr>
          <a:lstStyle/>
          <a:p>
            <a:pPr algn="ctr"/>
            <a:r>
              <a:rPr lang="en-US" sz="2000" dirty="0"/>
              <a:t>** </a:t>
            </a:r>
            <a:r>
              <a:rPr lang="en-US" sz="2000" i="1" dirty="0"/>
              <a:t>On the Revolutions of the Heavenly Bodies </a:t>
            </a:r>
            <a:r>
              <a:rPr lang="en-US" sz="2000" dirty="0"/>
              <a:t>began the </a:t>
            </a:r>
            <a:r>
              <a:rPr lang="en-US" sz="2000" b="1" dirty="0">
                <a:solidFill>
                  <a:srgbClr val="FF0000"/>
                </a:solidFill>
              </a:rPr>
              <a:t>COPERNICAN REVOLUTION </a:t>
            </a:r>
            <a:r>
              <a:rPr lang="en-US" sz="2000" dirty="0"/>
              <a:t>** </a:t>
            </a:r>
          </a:p>
        </p:txBody>
      </p:sp>
    </p:spTree>
    <p:extLst>
      <p:ext uri="{BB962C8B-B14F-4D97-AF65-F5344CB8AC3E}">
        <p14:creationId xmlns:p14="http://schemas.microsoft.com/office/powerpoint/2010/main" val="117702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TotalTime>
  <Words>2381</Words>
  <Application>Microsoft Office PowerPoint</Application>
  <PresentationFormat>On-screen Show (4:3)</PresentationFormat>
  <Paragraphs>168</Paragraphs>
  <Slides>26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often proceeds by a process of successive approximation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dc:creator>
  <cp:lastModifiedBy>Bethany Smythe</cp:lastModifiedBy>
  <cp:revision>83</cp:revision>
  <dcterms:created xsi:type="dcterms:W3CDTF">2013-08-27T00:26:32Z</dcterms:created>
  <dcterms:modified xsi:type="dcterms:W3CDTF">2021-10-25T12:08:05Z</dcterms:modified>
</cp:coreProperties>
</file>