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61" r:id="rId2"/>
    <p:sldId id="262" r:id="rId3"/>
    <p:sldId id="329" r:id="rId4"/>
    <p:sldId id="330" r:id="rId5"/>
    <p:sldId id="264" r:id="rId6"/>
    <p:sldId id="328" r:id="rId7"/>
    <p:sldId id="266" r:id="rId8"/>
    <p:sldId id="267" r:id="rId9"/>
    <p:sldId id="268" r:id="rId10"/>
    <p:sldId id="269" r:id="rId11"/>
    <p:sldId id="270" r:id="rId12"/>
    <p:sldId id="272" r:id="rId13"/>
    <p:sldId id="331" r:id="rId14"/>
    <p:sldId id="274" r:id="rId15"/>
    <p:sldId id="273" r:id="rId16"/>
    <p:sldId id="275" r:id="rId17"/>
    <p:sldId id="277" r:id="rId18"/>
    <p:sldId id="278" r:id="rId19"/>
    <p:sldId id="280" r:id="rId20"/>
    <p:sldId id="281" r:id="rId21"/>
    <p:sldId id="283" r:id="rId22"/>
    <p:sldId id="285" r:id="rId23"/>
    <p:sldId id="286" r:id="rId24"/>
    <p:sldId id="298" r:id="rId25"/>
    <p:sldId id="299" r:id="rId26"/>
    <p:sldId id="300" r:id="rId27"/>
    <p:sldId id="303" r:id="rId28"/>
    <p:sldId id="304" r:id="rId29"/>
    <p:sldId id="332" r:id="rId30"/>
    <p:sldId id="305" r:id="rId31"/>
    <p:sldId id="311" r:id="rId32"/>
    <p:sldId id="313" r:id="rId33"/>
    <p:sldId id="315" r:id="rId34"/>
    <p:sldId id="316" r:id="rId35"/>
    <p:sldId id="317" r:id="rId36"/>
    <p:sldId id="319" r:id="rId37"/>
    <p:sldId id="320" r:id="rId38"/>
    <p:sldId id="322" r:id="rId39"/>
    <p:sldId id="25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EE882-FB5F-4551-9443-67B31F362AC6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F8C92-B606-4A5E-95C4-4DE8AA4D0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5240761-7AC1-4938-A2E9-10988EE490B5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840158E-BC76-4338-AF43-2730DE26784E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59A91B4-657A-4D70-A32C-96941FF63476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15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18A3B87-42AE-44BA-B38F-6C86196E2960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16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FC3F06C-D0C0-44C7-90D6-0F8BAA4450B7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17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0FA2EC6-A046-4B92-823F-D90052CA7E67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18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702A564-B504-4454-AE30-43A1B67AFC71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19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13624D2-C7E8-4867-BE0A-7D8809785F7B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20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F277580-0B0B-4526-A579-4FA50FF4E40C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21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D95A22-0D31-4F46-A6E0-DBEEB89C1730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22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3A80D81-003F-4A7A-822C-8D7FCA80472C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23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150D612-3CF3-4421-83AF-621E1BFC9E69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C9B5A81-8A77-4210-BF02-3F7A56F4B921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24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FCEC4F8-5E7F-41CE-878D-1FE3C03A5316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25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48A22E-ED4B-4238-9AAC-E23697AA00E4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26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35E8AB6-C15A-4CEB-B293-48F2E5618AF4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27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EBCBFE0-5E36-4CEF-BB0B-A2FC96819576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28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9494895-D8A5-4AEE-BD74-F39D81819E9C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30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435A925-447D-4A45-9108-EE1EA2E3D41A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31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D5664E9-F2F2-42B9-9698-53F725F30805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32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7DC141-8923-41E2-9D19-771A7F3EF0D8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33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78E1EDC-19D7-4BF3-904B-C0764B9C6DDB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34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62C66E1-2D05-4B88-9251-58B2654B1799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5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832D0E2-79EC-4D50-B4F8-5902E6F92CE3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35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B812427-46DF-4635-A0D8-AD714A125F72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36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BE9E9EA-2644-46D6-AA82-FD753AEFBDE5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37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0757484-2601-4A37-A4C6-E020179216B8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38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1F47991-AE53-4FFB-8FC3-2E6C46939B96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7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44411A2-F35D-4775-96C9-A0955A876747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8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22065A-7415-4534-B9A3-80A3FF4AECAB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9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0173083-EA84-4FC6-A0DA-2037C0103828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10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BF0B1BD-668C-476F-B870-EFE0AC59ECE2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11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2224CD2-A5D7-4EC5-B185-69210DB21E68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12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346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76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06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7A8B8BB9-C7BC-44ED-8FD0-9A486BAA2144}" type="datetimeFigureOut">
              <a:rPr lang="en-US" smtClean="0"/>
              <a:pPr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9A985101-8AE5-4FAD-9D37-2423A11E3A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09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A8BAAA87-9975-47D7-BC2A-64FA2D814A4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32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574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Comic Sans MS" pitchFamily="66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674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435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omic Sans MS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omic Sans MS" pitchFamily="66" charset="0"/>
              </a:defRPr>
            </a:lvl1pPr>
            <a:lvl2pPr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600">
                <a:latin typeface="Comic Sans MS" pitchFamily="66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omic Sans MS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omic Sans MS" pitchFamily="66" charset="0"/>
              </a:defRPr>
            </a:lvl1pPr>
            <a:lvl2pPr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600">
                <a:latin typeface="Comic Sans MS" pitchFamily="66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216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767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6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omic Sans MS" pitchFamily="66" charset="0"/>
              </a:defRPr>
            </a:lvl1pPr>
            <a:lvl2pPr>
              <a:defRPr sz="2800">
                <a:latin typeface="Comic Sans MS" pitchFamily="66" charset="0"/>
              </a:defRPr>
            </a:lvl2pPr>
            <a:lvl3pPr>
              <a:defRPr sz="2400">
                <a:latin typeface="Comic Sans MS" pitchFamily="66" charset="0"/>
              </a:defRPr>
            </a:lvl3pPr>
            <a:lvl4pPr>
              <a:defRPr sz="2000">
                <a:latin typeface="Comic Sans MS" pitchFamily="66" charset="0"/>
              </a:defRPr>
            </a:lvl4pPr>
            <a:lvl5pPr>
              <a:defRPr sz="2000">
                <a:latin typeface="Comic Sans MS" pitchFamily="66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omic Sans MS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1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omic Sans MS" pitchFamily="66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omic Sans MS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136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87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youtube.com/watch?v=vmi_I8QW5eo" TargetMode="External"/><Relationship Id="rId4" Type="http://schemas.openxmlformats.org/officeDocument/2006/relationships/hyperlink" Target="http://www.youtube.com/watch?v=u_RfgvIETEY&amp;feature=relat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0"/>
            <a:ext cx="4572000" cy="1470025"/>
          </a:xfrm>
        </p:spPr>
        <p:txBody>
          <a:bodyPr/>
          <a:lstStyle/>
          <a:p>
            <a:pPr eaLnBrk="1" hangingPunct="1"/>
            <a:r>
              <a:rPr lang="en-US" sz="6600" b="1" dirty="0"/>
              <a:t>Mollusks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3810000" cy="3238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89858"/>
            <a:ext cx="2116137" cy="1530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93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</a:rPr>
              <a:t>Head-Foot Region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83576" y="1143000"/>
            <a:ext cx="8203223" cy="4398962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Most mollusks have well developed head ends with </a:t>
            </a:r>
            <a:r>
              <a:rPr lang="en-US" sz="2800" b="1" dirty="0">
                <a:solidFill>
                  <a:srgbClr val="FFFF00"/>
                </a:solidFill>
              </a:rPr>
              <a:t>sensory structures </a:t>
            </a:r>
            <a:r>
              <a:rPr lang="en-US" sz="2800" b="1" dirty="0">
                <a:solidFill>
                  <a:schemeClr val="bg1"/>
                </a:solidFill>
              </a:rPr>
              <a:t>that may be simple </a:t>
            </a:r>
            <a:r>
              <a:rPr lang="en-US" sz="2800" b="1" dirty="0">
                <a:solidFill>
                  <a:srgbClr val="FFFF00"/>
                </a:solidFill>
              </a:rPr>
              <a:t>light detectors</a:t>
            </a:r>
            <a:r>
              <a:rPr lang="en-US" sz="2800" b="1" dirty="0">
                <a:solidFill>
                  <a:schemeClr val="bg1"/>
                </a:solidFill>
              </a:rPr>
              <a:t> or complex eyes (cephalopods).</a:t>
            </a:r>
          </a:p>
        </p:txBody>
      </p:sp>
      <p:pic>
        <p:nvPicPr>
          <p:cNvPr id="13316" name="Picture 4" descr="16_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"/>
          <a:stretch>
            <a:fillRect/>
          </a:stretch>
        </p:blipFill>
        <p:spPr bwMode="auto">
          <a:xfrm>
            <a:off x="228600" y="3733800"/>
            <a:ext cx="4114800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16_38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4688"/>
          <a:stretch>
            <a:fillRect/>
          </a:stretch>
        </p:blipFill>
        <p:spPr bwMode="auto">
          <a:xfrm>
            <a:off x="4495800" y="2819400"/>
            <a:ext cx="4254500" cy="168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 descr="00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3000" r="2251" b="3000"/>
          <a:stretch>
            <a:fillRect/>
          </a:stretch>
        </p:blipFill>
        <p:spPr bwMode="auto">
          <a:xfrm>
            <a:off x="4495800" y="4648200"/>
            <a:ext cx="4254501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57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Head-Foot Region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3733800" cy="44196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The </a:t>
            </a:r>
            <a:r>
              <a:rPr lang="en-US" sz="2800" b="1" dirty="0">
                <a:solidFill>
                  <a:srgbClr val="FFFF00"/>
                </a:solidFill>
              </a:rPr>
              <a:t>radula</a:t>
            </a:r>
            <a:r>
              <a:rPr lang="en-US" sz="2800" b="1" dirty="0">
                <a:solidFill>
                  <a:schemeClr val="bg1"/>
                </a:solidFill>
              </a:rPr>
              <a:t> is a rasping, tongue like feeding structure found in most mollusks except bivalves.</a:t>
            </a: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Has </a:t>
            </a:r>
            <a:r>
              <a:rPr lang="en-US" sz="2800" b="1" dirty="0">
                <a:solidFill>
                  <a:srgbClr val="FFFF00"/>
                </a:solidFill>
              </a:rPr>
              <a:t>tiny rows of teeth </a:t>
            </a:r>
            <a:r>
              <a:rPr lang="en-US" sz="2800" b="1" dirty="0">
                <a:solidFill>
                  <a:schemeClr val="bg1"/>
                </a:solidFill>
              </a:rPr>
              <a:t>for scraping</a:t>
            </a:r>
            <a:r>
              <a:rPr lang="en-US" sz="2600" dirty="0"/>
              <a:t>.</a:t>
            </a:r>
          </a:p>
        </p:txBody>
      </p:sp>
      <p:pic>
        <p:nvPicPr>
          <p:cNvPr id="14340" name="Picture 7" descr="16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49530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85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Shells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066800"/>
            <a:ext cx="8458200" cy="29718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Found in snails, bivalve mollusks, chitons, and nautilus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Made of </a:t>
            </a:r>
            <a:r>
              <a:rPr lang="en-US" b="1" dirty="0">
                <a:solidFill>
                  <a:srgbClr val="FFFF00"/>
                </a:solidFill>
              </a:rPr>
              <a:t>calcium carbonate </a:t>
            </a:r>
            <a:r>
              <a:rPr lang="en-US" b="1" dirty="0">
                <a:solidFill>
                  <a:schemeClr val="bg1"/>
                </a:solidFill>
              </a:rPr>
              <a:t>(limestone)</a:t>
            </a:r>
            <a:endParaRPr lang="en-US" b="1" dirty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Secreted by the </a:t>
            </a:r>
            <a:r>
              <a:rPr lang="en-US" b="1" dirty="0">
                <a:solidFill>
                  <a:srgbClr val="FFFF00"/>
                </a:solidFill>
              </a:rPr>
              <a:t>mantle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4143375" cy="28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73" y="3486150"/>
            <a:ext cx="3739327" cy="277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05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0" y="1066800"/>
            <a:ext cx="920242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637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</a:rPr>
              <a:t>Internal Structure &amp; Function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</a:rPr>
              <a:t>Many mollusks have an </a:t>
            </a:r>
            <a:r>
              <a:rPr lang="en-US" sz="3600" b="1" dirty="0">
                <a:solidFill>
                  <a:srgbClr val="FFFF00"/>
                </a:solidFill>
              </a:rPr>
              <a:t>open circulatory system</a:t>
            </a:r>
            <a:r>
              <a:rPr lang="en-US" sz="3600" b="1" dirty="0">
                <a:solidFill>
                  <a:schemeClr val="bg1"/>
                </a:solidFill>
              </a:rPr>
              <a:t> with a pumping heart, blood vessels and blood sinuses.</a:t>
            </a:r>
          </a:p>
          <a:p>
            <a:pPr eaLnBrk="1" hangingPunct="1"/>
            <a:r>
              <a:rPr lang="en-US" sz="3600" b="1" dirty="0">
                <a:solidFill>
                  <a:schemeClr val="bg1"/>
                </a:solidFill>
              </a:rPr>
              <a:t>Most </a:t>
            </a:r>
            <a:r>
              <a:rPr lang="en-US" sz="3600" b="1" dirty="0">
                <a:solidFill>
                  <a:srgbClr val="FFFF00"/>
                </a:solidFill>
              </a:rPr>
              <a:t>cephalopods (squid &amp; octopus) </a:t>
            </a:r>
            <a:r>
              <a:rPr lang="en-US" sz="3600" b="1" dirty="0">
                <a:solidFill>
                  <a:schemeClr val="bg1"/>
                </a:solidFill>
              </a:rPr>
              <a:t>have a </a:t>
            </a:r>
            <a:r>
              <a:rPr lang="en-US" sz="3600" b="1" dirty="0">
                <a:solidFill>
                  <a:srgbClr val="FFFF00"/>
                </a:solidFill>
              </a:rPr>
              <a:t>closed circulatory system</a:t>
            </a:r>
            <a:r>
              <a:rPr lang="en-US" sz="3600" b="1" dirty="0">
                <a:solidFill>
                  <a:schemeClr val="bg1"/>
                </a:solidFill>
              </a:rPr>
              <a:t> with a heart, blood vessels and capillaries</a:t>
            </a:r>
            <a:r>
              <a:rPr lang="en-US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81600"/>
            <a:ext cx="1870696" cy="139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4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Mantle Cavity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990600"/>
            <a:ext cx="8305800" cy="50292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The space between the mantle and the </a:t>
            </a:r>
            <a:r>
              <a:rPr lang="en-US" sz="2800" b="1" dirty="0">
                <a:solidFill>
                  <a:srgbClr val="FFFF00"/>
                </a:solidFill>
              </a:rPr>
              <a:t>visceral mass (body organs) </a:t>
            </a:r>
            <a:r>
              <a:rPr lang="en-US" sz="2800" b="1" dirty="0">
                <a:solidFill>
                  <a:schemeClr val="bg1"/>
                </a:solidFill>
              </a:rPr>
              <a:t>is called the </a:t>
            </a:r>
            <a:r>
              <a:rPr lang="en-US" sz="2800" b="1" dirty="0">
                <a:solidFill>
                  <a:srgbClr val="FFFF00"/>
                </a:solidFill>
              </a:rPr>
              <a:t>mantle cavity</a:t>
            </a:r>
            <a:r>
              <a:rPr lang="en-US" sz="2800" b="1" dirty="0">
                <a:solidFill>
                  <a:schemeClr val="bg1"/>
                </a:solidFill>
              </a:rPr>
              <a:t>. </a:t>
            </a: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The respiratory organs </a:t>
            </a:r>
            <a:r>
              <a:rPr lang="en-US" sz="2800" b="1" dirty="0">
                <a:solidFill>
                  <a:srgbClr val="FFFF00"/>
                </a:solidFill>
              </a:rPr>
              <a:t>(gills or lungs) </a:t>
            </a:r>
            <a:r>
              <a:rPr lang="en-US" sz="2800" b="1" dirty="0">
                <a:solidFill>
                  <a:schemeClr val="bg1"/>
                </a:solidFill>
              </a:rPr>
              <a:t>are generally housed here.</a:t>
            </a:r>
          </a:p>
        </p:txBody>
      </p:sp>
      <p:pic>
        <p:nvPicPr>
          <p:cNvPr id="17412" name="Picture 4" descr="16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>
            <a:fillRect/>
          </a:stretch>
        </p:blipFill>
        <p:spPr bwMode="auto">
          <a:xfrm>
            <a:off x="990600" y="3352800"/>
            <a:ext cx="7162800" cy="322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6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Mollusk Life Cycle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2672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Most mollusks are </a:t>
            </a:r>
            <a:r>
              <a:rPr lang="en-US" sz="2800" b="1" dirty="0">
                <a:solidFill>
                  <a:srgbClr val="FFFF00"/>
                </a:solidFill>
              </a:rPr>
              <a:t>dioecious (separate sexes)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Some are </a:t>
            </a:r>
            <a:r>
              <a:rPr lang="en-US" sz="2800" b="1" dirty="0">
                <a:solidFill>
                  <a:srgbClr val="FFFF00"/>
                </a:solidFill>
              </a:rPr>
              <a:t>hermaphroditic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The life cycle of many mollusks includes a </a:t>
            </a:r>
            <a:r>
              <a:rPr lang="en-US" sz="2800" b="1" dirty="0">
                <a:solidFill>
                  <a:srgbClr val="FFFF00"/>
                </a:solidFill>
              </a:rPr>
              <a:t>free swimming, ciliated larval stage </a:t>
            </a:r>
            <a:r>
              <a:rPr lang="en-US" sz="2800" b="1" dirty="0">
                <a:solidFill>
                  <a:schemeClr val="bg1"/>
                </a:solidFill>
              </a:rPr>
              <a:t>called a </a:t>
            </a:r>
            <a:r>
              <a:rPr lang="en-US" sz="2400" b="1" dirty="0">
                <a:solidFill>
                  <a:srgbClr val="FFFF00"/>
                </a:solidFill>
              </a:rPr>
              <a:t>TROCHOPHORE</a:t>
            </a:r>
          </a:p>
        </p:txBody>
      </p:sp>
      <p:pic>
        <p:nvPicPr>
          <p:cNvPr id="19460" name="Picture 8" descr="16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45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Major Mollusk Classes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47800"/>
            <a:ext cx="4648200" cy="47244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Four major classes of mollusks: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Class </a:t>
            </a:r>
            <a:r>
              <a:rPr lang="en-US" b="1" dirty="0">
                <a:solidFill>
                  <a:srgbClr val="FFFF00"/>
                </a:solidFill>
              </a:rPr>
              <a:t>Polyplacophora</a:t>
            </a:r>
            <a:r>
              <a:rPr lang="en-US" dirty="0">
                <a:solidFill>
                  <a:schemeClr val="bg1"/>
                </a:solidFill>
              </a:rPr>
              <a:t> – the chitons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Class </a:t>
            </a:r>
            <a:r>
              <a:rPr lang="en-US" b="1" dirty="0">
                <a:solidFill>
                  <a:srgbClr val="FFFF00"/>
                </a:solidFill>
              </a:rPr>
              <a:t>Gastropoda</a:t>
            </a:r>
            <a:r>
              <a:rPr lang="en-US" dirty="0">
                <a:solidFill>
                  <a:schemeClr val="bg1"/>
                </a:solidFill>
              </a:rPr>
              <a:t> – snails &amp; slugs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Class </a:t>
            </a:r>
            <a:r>
              <a:rPr lang="en-US" b="1" dirty="0">
                <a:solidFill>
                  <a:srgbClr val="FFFF00"/>
                </a:solidFill>
              </a:rPr>
              <a:t>Bivalvia</a:t>
            </a:r>
            <a:r>
              <a:rPr lang="en-US" dirty="0">
                <a:solidFill>
                  <a:schemeClr val="bg1"/>
                </a:solidFill>
              </a:rPr>
              <a:t> – clams, mussels, oysters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Class </a:t>
            </a:r>
            <a:r>
              <a:rPr lang="en-US" b="1" dirty="0">
                <a:solidFill>
                  <a:srgbClr val="FFFF00"/>
                </a:solidFill>
              </a:rPr>
              <a:t>Cephalopoda</a:t>
            </a:r>
            <a:r>
              <a:rPr lang="en-US" dirty="0">
                <a:solidFill>
                  <a:schemeClr val="bg1"/>
                </a:solidFill>
              </a:rPr>
              <a:t> – octopus &amp; squid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392613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102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Polyplacophora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4191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Includes the </a:t>
            </a:r>
            <a:r>
              <a:rPr lang="en-US" sz="2800" b="1" dirty="0">
                <a:solidFill>
                  <a:srgbClr val="FFFF00"/>
                </a:solidFill>
              </a:rPr>
              <a:t>chitons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Eight overlapping plates 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Can roll up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Live mostly in the rocky intertidal zones.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Use </a:t>
            </a:r>
            <a:r>
              <a:rPr lang="en-US" sz="2800" b="1" dirty="0">
                <a:solidFill>
                  <a:srgbClr val="FFFF00"/>
                </a:solidFill>
              </a:rPr>
              <a:t>radula to scrape algae off rocks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Water flows over </a:t>
            </a:r>
            <a:r>
              <a:rPr lang="en-US" sz="2800" b="1" dirty="0">
                <a:solidFill>
                  <a:srgbClr val="FFFF00"/>
                </a:solidFill>
              </a:rPr>
              <a:t>gills</a:t>
            </a:r>
            <a:r>
              <a:rPr lang="en-US" sz="2800" b="1" dirty="0">
                <a:solidFill>
                  <a:schemeClr val="bg1"/>
                </a:solidFill>
              </a:rPr>
              <a:t> to respire</a:t>
            </a:r>
          </a:p>
        </p:txBody>
      </p:sp>
      <p:pic>
        <p:nvPicPr>
          <p:cNvPr id="22532" name="Picture 7" descr="16_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/>
          <a:stretch/>
        </p:blipFill>
        <p:spPr bwMode="auto">
          <a:xfrm>
            <a:off x="4724400" y="1828800"/>
            <a:ext cx="4191000" cy="339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3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Scaphopoda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191000" cy="46482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Includes the </a:t>
            </a:r>
            <a:r>
              <a:rPr lang="en-US" sz="2800" b="1" dirty="0">
                <a:solidFill>
                  <a:srgbClr val="FFFF00"/>
                </a:solidFill>
              </a:rPr>
              <a:t>tusk shells.</a:t>
            </a:r>
          </a:p>
          <a:p>
            <a:pPr lvl="1" eaLnBrk="1" hangingPunct="1"/>
            <a:r>
              <a:rPr lang="en-US" sz="2600" b="1" dirty="0">
                <a:solidFill>
                  <a:schemeClr val="bg1"/>
                </a:solidFill>
              </a:rPr>
              <a:t>Found in </a:t>
            </a:r>
            <a:r>
              <a:rPr lang="en-US" sz="2600" b="1" dirty="0">
                <a:solidFill>
                  <a:srgbClr val="FFFF00"/>
                </a:solidFill>
              </a:rPr>
              <a:t>subtidal zone to 6000 m deep.</a:t>
            </a:r>
          </a:p>
          <a:p>
            <a:pPr lvl="1" eaLnBrk="1" hangingPunct="1"/>
            <a:r>
              <a:rPr lang="en-US" sz="2600" b="1" dirty="0">
                <a:solidFill>
                  <a:schemeClr val="bg1"/>
                </a:solidFill>
              </a:rPr>
              <a:t>Mantle wraps around visceral mass and is fused, forming a </a:t>
            </a:r>
            <a:r>
              <a:rPr lang="en-US" sz="2600" b="1" dirty="0">
                <a:solidFill>
                  <a:srgbClr val="FFFF00"/>
                </a:solidFill>
              </a:rPr>
              <a:t>tube</a:t>
            </a:r>
            <a:r>
              <a:rPr lang="en-US" sz="26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4580" name="Picture 5" descr="16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0"/>
            <a:ext cx="4808537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968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228600"/>
            <a:ext cx="8339137" cy="914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Phylum Mollusca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84764"/>
            <a:ext cx="7924800" cy="1628774"/>
          </a:xfrm>
        </p:spPr>
        <p:txBody>
          <a:bodyPr/>
          <a:lstStyle/>
          <a:p>
            <a:pPr eaLnBrk="1" hangingPunct="1"/>
            <a:r>
              <a:rPr lang="en-US" sz="3000" b="1" dirty="0">
                <a:solidFill>
                  <a:schemeClr val="bg1"/>
                </a:solidFill>
              </a:rPr>
              <a:t>Includes </a:t>
            </a:r>
            <a:r>
              <a:rPr lang="en-US" sz="3000" b="1" dirty="0">
                <a:solidFill>
                  <a:srgbClr val="FFFF00"/>
                </a:solidFill>
              </a:rPr>
              <a:t>snails and slugs, oysters and clams, and octopuses and squids</a:t>
            </a:r>
            <a:r>
              <a:rPr lang="en-US" sz="3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4419600" cy="3351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80546"/>
            <a:ext cx="3104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139934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Bivalves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72200" y="613993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Nautilus</a:t>
            </a:r>
          </a:p>
        </p:txBody>
      </p:sp>
    </p:spTree>
    <p:extLst>
      <p:ext uri="{BB962C8B-B14F-4D97-AF65-F5344CB8AC3E}">
        <p14:creationId xmlns:p14="http://schemas.microsoft.com/office/powerpoint/2010/main" val="29885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Gastropoda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4419600" cy="49530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Gastropoda is the </a:t>
            </a:r>
            <a:r>
              <a:rPr lang="en-US" sz="2800" b="1" dirty="0">
                <a:solidFill>
                  <a:srgbClr val="FFFF00"/>
                </a:solidFill>
              </a:rPr>
              <a:t>largest</a:t>
            </a:r>
            <a:r>
              <a:rPr lang="en-US" sz="2800" b="1" dirty="0">
                <a:solidFill>
                  <a:schemeClr val="bg1"/>
                </a:solidFill>
              </a:rPr>
              <a:t> of the mollusk classes.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70,000 named species.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Include </a:t>
            </a:r>
            <a:r>
              <a:rPr lang="en-US" sz="2800" b="1" dirty="0">
                <a:solidFill>
                  <a:srgbClr val="FFFF00"/>
                </a:solidFill>
              </a:rPr>
              <a:t>snails, slugs, sea hares, sea slugs, sea butterflies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Marine, freshwater, terrestrial.</a:t>
            </a:r>
          </a:p>
          <a:p>
            <a:r>
              <a:rPr lang="en-US" b="1" dirty="0">
                <a:solidFill>
                  <a:srgbClr val="FFFF00"/>
                </a:solidFill>
              </a:rPr>
              <a:t>Slugs</a:t>
            </a:r>
            <a:r>
              <a:rPr lang="en-US" b="1" dirty="0">
                <a:solidFill>
                  <a:schemeClr val="bg1"/>
                </a:solidFill>
              </a:rPr>
              <a:t> lack a shell!</a:t>
            </a:r>
          </a:p>
        </p:txBody>
      </p:sp>
      <p:pic>
        <p:nvPicPr>
          <p:cNvPr id="25604" name="Picture 7" descr="16_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"/>
          <a:stretch>
            <a:fillRect/>
          </a:stretch>
        </p:blipFill>
        <p:spPr bwMode="auto">
          <a:xfrm>
            <a:off x="5029199" y="4086224"/>
            <a:ext cx="317646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6" descr="16_2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7034"/>
          <a:stretch>
            <a:fillRect/>
          </a:stretch>
        </p:blipFill>
        <p:spPr bwMode="auto">
          <a:xfrm>
            <a:off x="5029200" y="1066800"/>
            <a:ext cx="319405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8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Gastropoda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4267200" cy="48006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The shell of a gastropod is always one piece – </a:t>
            </a:r>
            <a:r>
              <a:rPr lang="en-US" sz="2800" b="1" dirty="0">
                <a:solidFill>
                  <a:srgbClr val="FFFF00"/>
                </a:solidFill>
              </a:rPr>
              <a:t>univalve – and may be coiled or uncoiled.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The </a:t>
            </a:r>
            <a:r>
              <a:rPr lang="en-US" sz="2800" b="1" dirty="0">
                <a:solidFill>
                  <a:srgbClr val="FFFF00"/>
                </a:solidFill>
              </a:rPr>
              <a:t>apex contains the oldest and smallest whorl.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Shells may coil to the right or left – this is genetically controlled</a:t>
            </a:r>
            <a:r>
              <a:rPr lang="en-US" sz="2600" dirty="0"/>
              <a:t>.</a:t>
            </a:r>
          </a:p>
        </p:txBody>
      </p:sp>
      <p:pic>
        <p:nvPicPr>
          <p:cNvPr id="27652" name="Picture 5" descr="16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46164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76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Gastropoda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3200400" cy="44196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Many snails can withdraw into the shell and close it off with a </a:t>
            </a:r>
            <a:r>
              <a:rPr lang="en-US" sz="2800" b="1" dirty="0">
                <a:solidFill>
                  <a:srgbClr val="FFFF00"/>
                </a:solidFill>
              </a:rPr>
              <a:t>horny operculum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  <a:p>
            <a:pPr eaLnBrk="1" hangingPunct="1"/>
            <a:endParaRPr lang="en-US" sz="2800" dirty="0"/>
          </a:p>
        </p:txBody>
      </p:sp>
      <p:pic>
        <p:nvPicPr>
          <p:cNvPr id="29700" name="Picture 6" descr="00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230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Gastropod Feeding Habits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419600" cy="44196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Most gastropods are </a:t>
            </a:r>
            <a:r>
              <a:rPr lang="en-US" sz="2800" b="1" dirty="0">
                <a:solidFill>
                  <a:srgbClr val="FFFF00"/>
                </a:solidFill>
              </a:rPr>
              <a:t>herbivores</a:t>
            </a:r>
            <a:r>
              <a:rPr lang="en-US" sz="2800" b="1" dirty="0">
                <a:solidFill>
                  <a:schemeClr val="bg1"/>
                </a:solidFill>
              </a:rPr>
              <a:t> and feed by scraping off algae using the radula.</a:t>
            </a: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Some are </a:t>
            </a:r>
            <a:r>
              <a:rPr lang="en-US" sz="2800" b="1" dirty="0">
                <a:solidFill>
                  <a:srgbClr val="FFFF00"/>
                </a:solidFill>
              </a:rPr>
              <a:t>scavengers</a:t>
            </a:r>
            <a:r>
              <a:rPr lang="en-US" sz="2800" b="1" dirty="0">
                <a:solidFill>
                  <a:schemeClr val="bg1"/>
                </a:solidFill>
              </a:rPr>
              <a:t> of dead organisms</a:t>
            </a: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Others are </a:t>
            </a:r>
            <a:r>
              <a:rPr lang="en-US" sz="2800" b="1" dirty="0">
                <a:solidFill>
                  <a:srgbClr val="FFFF00"/>
                </a:solidFill>
              </a:rPr>
              <a:t>carnivores</a:t>
            </a:r>
            <a:r>
              <a:rPr lang="en-US" sz="2800" b="1" dirty="0">
                <a:solidFill>
                  <a:schemeClr val="bg1"/>
                </a:solidFill>
              </a:rPr>
              <a:t> that drill into other mollusks</a:t>
            </a:r>
          </a:p>
        </p:txBody>
      </p:sp>
      <p:pic>
        <p:nvPicPr>
          <p:cNvPr id="30724" name="Picture 8" descr="16_15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" b="11463"/>
          <a:stretch/>
        </p:blipFill>
        <p:spPr bwMode="auto">
          <a:xfrm>
            <a:off x="4572000" y="1524000"/>
            <a:ext cx="43434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13" y="4343400"/>
            <a:ext cx="318877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1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Bivalvia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Bivalve mollusks have </a:t>
            </a:r>
            <a:r>
              <a:rPr lang="en-US" sz="2800" b="1" dirty="0">
                <a:solidFill>
                  <a:srgbClr val="FFFF00"/>
                </a:solidFill>
              </a:rPr>
              <a:t>two shells </a:t>
            </a:r>
            <a:r>
              <a:rPr lang="en-US" sz="2800" b="1" dirty="0">
                <a:solidFill>
                  <a:schemeClr val="bg1"/>
                </a:solidFill>
              </a:rPr>
              <a:t>(valves).</a:t>
            </a: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Mussels, clams, oysters, scallops, shipworms.</a:t>
            </a: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Mostly </a:t>
            </a:r>
            <a:r>
              <a:rPr lang="en-US" sz="2800" b="1" dirty="0">
                <a:solidFill>
                  <a:srgbClr val="FFFF00"/>
                </a:solidFill>
              </a:rPr>
              <a:t>sessile filter feeders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No head or radula.</a:t>
            </a:r>
          </a:p>
        </p:txBody>
      </p:sp>
      <p:pic>
        <p:nvPicPr>
          <p:cNvPr id="43012" name="Picture 5" descr="16_2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298825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44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Bivalvia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8534400" cy="50292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Laterally (right-left) compressed </a:t>
            </a:r>
            <a:r>
              <a:rPr lang="en-US" sz="2800" b="1" dirty="0">
                <a:solidFill>
                  <a:schemeClr val="bg1"/>
                </a:solidFill>
              </a:rPr>
              <a:t>shell</a:t>
            </a:r>
            <a:endParaRPr lang="en-US" sz="2800" b="1" dirty="0">
              <a:solidFill>
                <a:srgbClr val="FFFF00"/>
              </a:solidFill>
            </a:endParaRP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Shells are held together by a </a:t>
            </a:r>
            <a:r>
              <a:rPr lang="en-US" sz="2800" b="1" dirty="0">
                <a:solidFill>
                  <a:srgbClr val="FFFF00"/>
                </a:solidFill>
              </a:rPr>
              <a:t>hinge ligament</a:t>
            </a:r>
          </a:p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Umbo</a:t>
            </a:r>
            <a:r>
              <a:rPr lang="en-US" sz="2800" b="1" dirty="0">
                <a:solidFill>
                  <a:schemeClr val="bg1"/>
                </a:solidFill>
              </a:rPr>
              <a:t> is the oldest part of the shell</a:t>
            </a: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Growth occurs in </a:t>
            </a:r>
            <a:r>
              <a:rPr lang="en-US" sz="2800" b="1" dirty="0">
                <a:solidFill>
                  <a:srgbClr val="FFFF00"/>
                </a:solidFill>
              </a:rPr>
              <a:t>concentric rings </a:t>
            </a:r>
            <a:r>
              <a:rPr lang="en-US" sz="2800" b="1" dirty="0">
                <a:solidFill>
                  <a:schemeClr val="bg1"/>
                </a:solidFill>
              </a:rPr>
              <a:t>around it.</a:t>
            </a:r>
          </a:p>
        </p:txBody>
      </p:sp>
      <p:pic>
        <p:nvPicPr>
          <p:cNvPr id="44036" name="Picture 5" descr="F:\Powerpoint\MH_DCM\DCM021-Hickman\Final_Files\Lec.ppt\Jpeg\Ch16\hic70049_16_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92" y="3200400"/>
            <a:ext cx="464820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Bivalvia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4114800" cy="48768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Incurrent and excurrent siphons </a:t>
            </a:r>
            <a:r>
              <a:rPr lang="en-US" sz="2800" b="1" dirty="0">
                <a:solidFill>
                  <a:schemeClr val="bg1"/>
                </a:solidFill>
              </a:rPr>
              <a:t>are us</a:t>
            </a:r>
            <a:r>
              <a:rPr lang="en-US" sz="2600" b="1" dirty="0">
                <a:solidFill>
                  <a:schemeClr val="bg1"/>
                </a:solidFill>
              </a:rPr>
              <a:t>ed to pump water through the organism for:</a:t>
            </a:r>
          </a:p>
          <a:p>
            <a:pPr marL="0" indent="0" eaLnBrk="1" hangingPunct="1">
              <a:buNone/>
            </a:pPr>
            <a:endParaRPr lang="en-US" sz="2600" b="1" dirty="0">
              <a:solidFill>
                <a:schemeClr val="bg1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b="1" dirty="0">
                <a:solidFill>
                  <a:srgbClr val="FFFF00"/>
                </a:solidFill>
              </a:rPr>
              <a:t>Gas exchange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b="1" dirty="0">
                <a:solidFill>
                  <a:srgbClr val="FFFF00"/>
                </a:solidFill>
              </a:rPr>
              <a:t>Filter feeding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b="1" dirty="0">
                <a:solidFill>
                  <a:srgbClr val="FFFF00"/>
                </a:solidFill>
              </a:rPr>
              <a:t>Jet propulsion</a:t>
            </a:r>
            <a:r>
              <a:rPr lang="en-US" sz="22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5060" name="Picture 6" descr="16_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230563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29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Bivalvia - Locomotion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4191000" cy="47244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Bivalves move around by </a:t>
            </a:r>
            <a:r>
              <a:rPr lang="en-US" sz="2800" b="1" dirty="0">
                <a:solidFill>
                  <a:srgbClr val="FFFF00"/>
                </a:solidFill>
              </a:rPr>
              <a:t>extending the muscular foot </a:t>
            </a:r>
            <a:r>
              <a:rPr lang="en-US" sz="2800" b="1" dirty="0">
                <a:solidFill>
                  <a:schemeClr val="bg1"/>
                </a:solidFill>
              </a:rPr>
              <a:t>between the shells.</a:t>
            </a: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Scallops and file shells swim by </a:t>
            </a:r>
            <a:r>
              <a:rPr lang="en-US" sz="2800" b="1" dirty="0">
                <a:solidFill>
                  <a:srgbClr val="FFFF00"/>
                </a:solidFill>
              </a:rPr>
              <a:t>clapping their shells together</a:t>
            </a:r>
            <a:r>
              <a:rPr lang="en-US" sz="2800" b="1" dirty="0">
                <a:solidFill>
                  <a:schemeClr val="bg1"/>
                </a:solidFill>
              </a:rPr>
              <a:t> to create jet propulsion.</a:t>
            </a:r>
          </a:p>
        </p:txBody>
      </p:sp>
      <p:pic>
        <p:nvPicPr>
          <p:cNvPr id="48132" name="Picture 5" descr="16_24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7808"/>
          <a:stretch/>
        </p:blipFill>
        <p:spPr bwMode="auto">
          <a:xfrm>
            <a:off x="4648200" y="1981200"/>
            <a:ext cx="4178163" cy="298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762000" y="5806329"/>
            <a:ext cx="6477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omic Sans MS" pitchFamily="66" charset="0"/>
                <a:hlinkClick r:id="rId4"/>
              </a:rPr>
              <a:t>http://www.youtube.com/watch?v=u_RfgvIETEY&amp;feature=related</a:t>
            </a:r>
            <a:endParaRPr lang="en-US" sz="1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8134" name="TextBox 3"/>
          <p:cNvSpPr txBox="1">
            <a:spLocks noChangeArrowheads="1"/>
          </p:cNvSpPr>
          <p:nvPr/>
        </p:nvSpPr>
        <p:spPr bwMode="auto">
          <a:xfrm>
            <a:off x="762000" y="6324600"/>
            <a:ext cx="4477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  <a:latin typeface="Comic Sans MS" pitchFamily="66" charset="0"/>
                <a:hlinkClick r:id="rId5"/>
              </a:rPr>
              <a:t>http://www.youtube.com/watch?v=vmi_I8QW5eo</a:t>
            </a:r>
            <a:endParaRPr lang="en-US" sz="1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35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Bivalvia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7620000" cy="41910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Like other mollusks, bivalves have a </a:t>
            </a:r>
            <a:r>
              <a:rPr lang="en-US" sz="2800" b="1" dirty="0">
                <a:solidFill>
                  <a:srgbClr val="FFFF00"/>
                </a:solidFill>
              </a:rPr>
              <a:t>coelom</a:t>
            </a:r>
            <a:r>
              <a:rPr lang="en-US" sz="2800" b="1" dirty="0">
                <a:solidFill>
                  <a:schemeClr val="bg1"/>
                </a:solidFill>
              </a:rPr>
              <a:t> and an </a:t>
            </a:r>
            <a:r>
              <a:rPr lang="en-US" sz="2800" b="1" dirty="0">
                <a:solidFill>
                  <a:srgbClr val="FFFF00"/>
                </a:solidFill>
              </a:rPr>
              <a:t>open circulatory system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They breathe through </a:t>
            </a:r>
            <a:r>
              <a:rPr lang="en-US" sz="2800" b="1" dirty="0">
                <a:solidFill>
                  <a:srgbClr val="FFFF00"/>
                </a:solidFill>
              </a:rPr>
              <a:t>gills and filter feed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9156" name="Picture 8" descr="16_3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"/>
          <a:stretch>
            <a:fillRect/>
          </a:stretch>
        </p:blipFill>
        <p:spPr bwMode="auto">
          <a:xfrm>
            <a:off x="1981200" y="3124200"/>
            <a:ext cx="54864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0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374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14400"/>
            <a:ext cx="5867400" cy="5211763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Soft-bodied</a:t>
            </a:r>
            <a:r>
              <a:rPr lang="en-US" b="1" dirty="0">
                <a:solidFill>
                  <a:schemeClr val="bg1"/>
                </a:solidFill>
              </a:rPr>
              <a:t> invertebrate</a:t>
            </a:r>
          </a:p>
          <a:p>
            <a:r>
              <a:rPr lang="en-US" b="1" dirty="0">
                <a:solidFill>
                  <a:schemeClr val="bg1"/>
                </a:solidFill>
              </a:rPr>
              <a:t>Covered with protective </a:t>
            </a:r>
            <a:r>
              <a:rPr lang="en-US" b="1" dirty="0">
                <a:solidFill>
                  <a:srgbClr val="FFFF00"/>
                </a:solidFill>
              </a:rPr>
              <a:t>mantle</a:t>
            </a:r>
            <a:r>
              <a:rPr lang="en-US" b="1" dirty="0">
                <a:solidFill>
                  <a:schemeClr val="bg1"/>
                </a:solidFill>
              </a:rPr>
              <a:t> that may or may not form a hard, </a:t>
            </a:r>
            <a:r>
              <a:rPr lang="en-US" b="1" dirty="0">
                <a:solidFill>
                  <a:srgbClr val="FFFF00"/>
                </a:solidFill>
              </a:rPr>
              <a:t>calcium carbonate shell </a:t>
            </a:r>
          </a:p>
          <a:p>
            <a:r>
              <a:rPr lang="en-US" b="1" dirty="0">
                <a:solidFill>
                  <a:srgbClr val="FFFF00"/>
                </a:solidFill>
              </a:rPr>
              <a:t>Second largest </a:t>
            </a:r>
            <a:r>
              <a:rPr lang="en-US" b="1" dirty="0">
                <a:solidFill>
                  <a:schemeClr val="bg1"/>
                </a:solidFill>
              </a:rPr>
              <a:t>animal phylum </a:t>
            </a:r>
          </a:p>
          <a:p>
            <a:r>
              <a:rPr lang="en-US" b="1" dirty="0">
                <a:solidFill>
                  <a:schemeClr val="bg1"/>
                </a:solidFill>
              </a:rPr>
              <a:t>Have a </a:t>
            </a:r>
            <a:r>
              <a:rPr lang="en-US" b="1" dirty="0">
                <a:solidFill>
                  <a:srgbClr val="FFFF00"/>
                </a:solidFill>
              </a:rPr>
              <a:t>muscular foot </a:t>
            </a:r>
            <a:r>
              <a:rPr lang="en-US" b="1" dirty="0">
                <a:solidFill>
                  <a:schemeClr val="bg1"/>
                </a:solidFill>
              </a:rPr>
              <a:t>for movement which is modified into </a:t>
            </a:r>
            <a:r>
              <a:rPr lang="en-US" b="1" dirty="0">
                <a:solidFill>
                  <a:srgbClr val="FFFF00"/>
                </a:solidFill>
              </a:rPr>
              <a:t>tentacles</a:t>
            </a:r>
            <a:r>
              <a:rPr lang="en-US" b="1" dirty="0">
                <a:solidFill>
                  <a:schemeClr val="bg1"/>
                </a:solidFill>
              </a:rPr>
              <a:t> for squid &amp; octopus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Characteristics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17" y="1143000"/>
            <a:ext cx="2745844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17" y="4017893"/>
            <a:ext cx="2803417" cy="238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41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Bivalvia</a:t>
            </a:r>
          </a:p>
        </p:txBody>
      </p:sp>
      <p:sp>
        <p:nvSpPr>
          <p:cNvPr id="5017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43000"/>
            <a:ext cx="7772400" cy="19050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Scallops</a:t>
            </a:r>
            <a:r>
              <a:rPr lang="en-US" sz="2800" b="1" dirty="0">
                <a:solidFill>
                  <a:schemeClr val="bg1"/>
                </a:solidFill>
              </a:rPr>
              <a:t> have a row of </a:t>
            </a:r>
            <a:r>
              <a:rPr lang="en-US" sz="2800" b="1" dirty="0">
                <a:solidFill>
                  <a:srgbClr val="FFFF00"/>
                </a:solidFill>
              </a:rPr>
              <a:t>small blue eyes </a:t>
            </a:r>
            <a:r>
              <a:rPr lang="en-US" sz="2800" b="1" dirty="0">
                <a:solidFill>
                  <a:schemeClr val="bg1"/>
                </a:solidFill>
              </a:rPr>
              <a:t>along the mantle edge.  Each eye has a cornea, lens, retina, and pigmented layer.</a:t>
            </a:r>
          </a:p>
        </p:txBody>
      </p:sp>
      <p:pic>
        <p:nvPicPr>
          <p:cNvPr id="50180" name="Picture 9" descr="16_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"/>
          <a:stretch>
            <a:fillRect/>
          </a:stretch>
        </p:blipFill>
        <p:spPr bwMode="auto">
          <a:xfrm>
            <a:off x="1371600" y="2981896"/>
            <a:ext cx="6629400" cy="375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583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Cephalopoda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23900" y="1143000"/>
            <a:ext cx="7696200" cy="2819400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chemeClr val="bg1"/>
                </a:solidFill>
              </a:rPr>
              <a:t>Cephalopods include </a:t>
            </a:r>
            <a:r>
              <a:rPr lang="en-US" sz="2400" b="1" dirty="0">
                <a:solidFill>
                  <a:srgbClr val="FFFF00"/>
                </a:solidFill>
              </a:rPr>
              <a:t>octopuses, squid, nautiluses and cuttlefish.</a:t>
            </a:r>
          </a:p>
          <a:p>
            <a:pPr eaLnBrk="1" hangingPunct="1"/>
            <a:r>
              <a:rPr lang="en-US" sz="2400" b="1" dirty="0">
                <a:solidFill>
                  <a:schemeClr val="bg1"/>
                </a:solidFill>
              </a:rPr>
              <a:t>Marine carnivores with beak-like jaws Surrounded by tentacles modified from their foot.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427376" cy="259080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38" y="3733800"/>
            <a:ext cx="3505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54" y="3396762"/>
            <a:ext cx="2667000" cy="26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79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Cephalopoda - Shells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657600" cy="26670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Shells of the </a:t>
            </a:r>
            <a:r>
              <a:rPr lang="en-US" sz="2800" b="1" dirty="0">
                <a:solidFill>
                  <a:srgbClr val="FFFF00"/>
                </a:solidFill>
              </a:rPr>
              <a:t>Nautilus</a:t>
            </a:r>
            <a:r>
              <a:rPr lang="en-US" sz="2800" b="1" dirty="0">
                <a:solidFill>
                  <a:schemeClr val="bg1"/>
                </a:solidFill>
              </a:rPr>
              <a:t> are made buoyant by a </a:t>
            </a:r>
            <a:r>
              <a:rPr lang="en-US" sz="2800" b="1" dirty="0">
                <a:solidFill>
                  <a:srgbClr val="FFFF00"/>
                </a:solidFill>
              </a:rPr>
              <a:t>series of gas chambers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8372" name="Picture 5" descr="16_3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51816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58762"/>
            <a:ext cx="3314484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062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Cephalopoda - Shells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7543800" cy="34290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Cuttlefish</a:t>
            </a:r>
            <a:r>
              <a:rPr lang="en-US" sz="2800" b="1" dirty="0">
                <a:solidFill>
                  <a:schemeClr val="bg1"/>
                </a:solidFill>
              </a:rPr>
              <a:t> have a small curved shell, completely enclosed by the mantle</a:t>
            </a:r>
            <a:r>
              <a:rPr lang="en-US" sz="2800" dirty="0"/>
              <a:t>.</a:t>
            </a:r>
          </a:p>
        </p:txBody>
      </p:sp>
      <p:pic>
        <p:nvPicPr>
          <p:cNvPr id="60420" name="Picture 7" descr="16_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"/>
          <a:stretch>
            <a:fillRect/>
          </a:stretch>
        </p:blipFill>
        <p:spPr bwMode="auto">
          <a:xfrm>
            <a:off x="1219200" y="2209800"/>
            <a:ext cx="64008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70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Cephalopoda - Shells</a:t>
            </a:r>
          </a:p>
        </p:txBody>
      </p:sp>
      <p:sp>
        <p:nvSpPr>
          <p:cNvPr id="6144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7924800" cy="38100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In squid, the shell has been reduced to a small strip called the </a:t>
            </a:r>
            <a:r>
              <a:rPr lang="en-US" sz="2800" b="1" dirty="0">
                <a:solidFill>
                  <a:srgbClr val="FFFF00"/>
                </a:solidFill>
              </a:rPr>
              <a:t>pen</a:t>
            </a:r>
            <a:r>
              <a:rPr lang="en-US" sz="2800" b="1" dirty="0">
                <a:solidFill>
                  <a:schemeClr val="bg1"/>
                </a:solidFill>
              </a:rPr>
              <a:t>, which is </a:t>
            </a:r>
            <a:r>
              <a:rPr lang="en-US" sz="2800" b="1" dirty="0">
                <a:solidFill>
                  <a:srgbClr val="FFFF00"/>
                </a:solidFill>
              </a:rPr>
              <a:t>enclosed in the mantle.</a:t>
            </a:r>
          </a:p>
          <a:p>
            <a:pPr eaLnBrk="1" hangingPunct="1"/>
            <a:endParaRPr lang="en-US" sz="2800" dirty="0"/>
          </a:p>
        </p:txBody>
      </p:sp>
      <p:pic>
        <p:nvPicPr>
          <p:cNvPr id="61444" name="Picture 7" descr="16_3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"/>
          <a:stretch>
            <a:fillRect/>
          </a:stretch>
        </p:blipFill>
        <p:spPr bwMode="auto">
          <a:xfrm>
            <a:off x="762000" y="2819400"/>
            <a:ext cx="7620000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542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b="1" dirty="0">
                <a:solidFill>
                  <a:schemeClr val="bg1"/>
                </a:solidFill>
              </a:rPr>
              <a:t>Class Cephalopoda - Locomotion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057400"/>
            <a:ext cx="3505200" cy="39624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Cephalopods  </a:t>
            </a:r>
            <a:r>
              <a:rPr lang="en-US" sz="2800" b="1" dirty="0">
                <a:solidFill>
                  <a:srgbClr val="FFFF00"/>
                </a:solidFill>
              </a:rPr>
              <a:t>swim by expelling water </a:t>
            </a:r>
            <a:r>
              <a:rPr lang="en-US" sz="2800" b="1" dirty="0">
                <a:solidFill>
                  <a:schemeClr val="bg1"/>
                </a:solidFill>
              </a:rPr>
              <a:t>from the mantle cavity through a ventral funnel.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62468" name="Picture 4" descr="009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3962" r="3922" b="4760"/>
          <a:stretch/>
        </p:blipFill>
        <p:spPr bwMode="auto">
          <a:xfrm>
            <a:off x="4267200" y="1143000"/>
            <a:ext cx="4510455" cy="337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79328"/>
            <a:ext cx="3705225" cy="255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082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Class Cephalopoda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Most cephalopods have </a:t>
            </a:r>
            <a:r>
              <a:rPr lang="en-US" sz="2800" b="1" dirty="0">
                <a:solidFill>
                  <a:srgbClr val="FFFF00"/>
                </a:solidFill>
              </a:rPr>
              <a:t>complex eyes </a:t>
            </a:r>
            <a:r>
              <a:rPr lang="en-US" sz="2800" b="1" dirty="0">
                <a:solidFill>
                  <a:schemeClr val="bg1"/>
                </a:solidFill>
              </a:rPr>
              <a:t>with cornea, lens, chambers, and retina.</a:t>
            </a:r>
          </a:p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Largest</a:t>
            </a:r>
            <a:r>
              <a:rPr lang="en-US" sz="2800" b="1" dirty="0">
                <a:solidFill>
                  <a:schemeClr val="bg1"/>
                </a:solidFill>
              </a:rPr>
              <a:t> invertebrate </a:t>
            </a:r>
            <a:r>
              <a:rPr lang="en-US" sz="2800" b="1" dirty="0">
                <a:solidFill>
                  <a:srgbClr val="FFFF00"/>
                </a:solidFill>
              </a:rPr>
              <a:t>brain</a:t>
            </a:r>
          </a:p>
          <a:p>
            <a:pPr eaLnBrk="1" hangingPunct="1"/>
            <a:r>
              <a:rPr lang="en-US" sz="2800" b="1" dirty="0">
                <a:solidFill>
                  <a:srgbClr val="FFFF00"/>
                </a:solidFill>
              </a:rPr>
              <a:t>Closed circulation</a:t>
            </a:r>
          </a:p>
          <a:p>
            <a:pPr eaLnBrk="1" hangingPunct="1"/>
            <a:endParaRPr lang="en-US" sz="2800" b="1" dirty="0">
              <a:solidFill>
                <a:srgbClr val="FFFF00"/>
              </a:solidFill>
            </a:endParaRPr>
          </a:p>
          <a:p>
            <a:pPr eaLnBrk="1" hangingPunct="1"/>
            <a:endParaRPr lang="en-US" sz="2800" dirty="0"/>
          </a:p>
        </p:txBody>
      </p:sp>
      <p:pic>
        <p:nvPicPr>
          <p:cNvPr id="64516" name="Picture 5" descr="16_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19200"/>
            <a:ext cx="446246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6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</a:rPr>
              <a:t>Protection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8763000" cy="3810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Color changes effected by </a:t>
            </a:r>
            <a:r>
              <a:rPr lang="en-US" sz="2800" b="1" dirty="0">
                <a:solidFill>
                  <a:srgbClr val="FFFF00"/>
                </a:solidFill>
              </a:rPr>
              <a:t>chromatophores</a:t>
            </a:r>
            <a:r>
              <a:rPr lang="en-US" sz="2800" b="1" dirty="0">
                <a:solidFill>
                  <a:schemeClr val="bg1"/>
                </a:solidFill>
              </a:rPr>
              <a:t> (pigment cells)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Allows them to blend into their background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Squirting out water by </a:t>
            </a:r>
            <a:r>
              <a:rPr lang="en-US" sz="2800" b="1" dirty="0">
                <a:solidFill>
                  <a:srgbClr val="FFFF00"/>
                </a:solidFill>
              </a:rPr>
              <a:t>jet propulsion </a:t>
            </a:r>
            <a:r>
              <a:rPr lang="en-US" sz="2800" b="1" dirty="0">
                <a:solidFill>
                  <a:schemeClr val="bg1"/>
                </a:solidFill>
              </a:rPr>
              <a:t>helps escape predators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Squids also release an </a:t>
            </a:r>
            <a:r>
              <a:rPr lang="en-US" sz="2800" b="1" dirty="0">
                <a:solidFill>
                  <a:srgbClr val="FFFF00"/>
                </a:solidFill>
              </a:rPr>
              <a:t>inky substance </a:t>
            </a:r>
            <a:r>
              <a:rPr lang="en-US" sz="2800" b="1" dirty="0">
                <a:solidFill>
                  <a:schemeClr val="bg1"/>
                </a:solidFill>
              </a:rPr>
              <a:t>into the water</a:t>
            </a:r>
          </a:p>
        </p:txBody>
      </p:sp>
      <p:pic>
        <p:nvPicPr>
          <p:cNvPr id="1029" name="Picture 5" descr="16_38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7529"/>
          <a:stretch/>
        </p:blipFill>
        <p:spPr bwMode="auto">
          <a:xfrm>
            <a:off x="990600" y="4191000"/>
            <a:ext cx="7304447" cy="241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1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</a:rPr>
              <a:t>Class Cephalopoda - Reproduction</a:t>
            </a:r>
          </a:p>
        </p:txBody>
      </p:sp>
      <p:sp>
        <p:nvSpPr>
          <p:cNvPr id="65539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581400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</a:rPr>
              <a:t>Sexes are </a:t>
            </a:r>
            <a:r>
              <a:rPr lang="en-US" sz="2400" b="1" dirty="0">
                <a:solidFill>
                  <a:srgbClr val="FFFF00"/>
                </a:solidFill>
              </a:rPr>
              <a:t>separate</a:t>
            </a:r>
            <a:r>
              <a:rPr lang="en-US" sz="2400" b="1" dirty="0">
                <a:solidFill>
                  <a:schemeClr val="bg1"/>
                </a:solidFill>
              </a:rPr>
              <a:t> in cephalopods.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Juveniles hatch directly from eggs </a:t>
            </a:r>
            <a:r>
              <a:rPr lang="en-US" sz="2400" b="1" dirty="0">
                <a:solidFill>
                  <a:schemeClr val="bg1"/>
                </a:solidFill>
              </a:rPr>
              <a:t>– no free-swimming larvae.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</a:rPr>
              <a:t>One arm of male removes a </a:t>
            </a:r>
            <a:r>
              <a:rPr lang="en-US" sz="2400" b="1" dirty="0">
                <a:solidFill>
                  <a:srgbClr val="FFFF00"/>
                </a:solidFill>
              </a:rPr>
              <a:t>spermatophore</a:t>
            </a:r>
            <a:r>
              <a:rPr lang="en-US" sz="2400" b="1" dirty="0">
                <a:solidFill>
                  <a:schemeClr val="bg1"/>
                </a:solidFill>
              </a:rPr>
              <a:t> from mantle cavity and inserts it into female</a:t>
            </a:r>
            <a:r>
              <a:rPr lang="en-US" sz="2200" dirty="0"/>
              <a:t>.</a:t>
            </a:r>
          </a:p>
        </p:txBody>
      </p:sp>
      <p:pic>
        <p:nvPicPr>
          <p:cNvPr id="65540" name="Picture 5" descr="F:\Powerpoint\MH_DCM\DCM021-Hickman\Final_Files\Lec.ppt\Jpeg\Ch16\hic70049_16_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057400"/>
            <a:ext cx="48006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5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0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867400" cy="4983163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Complete, </a:t>
            </a:r>
            <a:r>
              <a:rPr lang="en-US" sz="2800" b="1" dirty="0">
                <a:solidFill>
                  <a:srgbClr val="FFFF00"/>
                </a:solidFill>
              </a:rPr>
              <a:t>one-way digestive </a:t>
            </a:r>
            <a:r>
              <a:rPr lang="en-US" sz="2800" b="1" dirty="0">
                <a:solidFill>
                  <a:schemeClr val="bg1"/>
                </a:solidFill>
              </a:rPr>
              <a:t>tract with a mouth &amp; anus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Have a </a:t>
            </a:r>
            <a:r>
              <a:rPr lang="en-US" sz="2800" b="1" dirty="0">
                <a:solidFill>
                  <a:srgbClr val="FFFF00"/>
                </a:solidFill>
              </a:rPr>
              <a:t>fully-lined coelom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Cephalization</a:t>
            </a:r>
            <a:r>
              <a:rPr lang="en-US" sz="2800" b="1" dirty="0">
                <a:solidFill>
                  <a:schemeClr val="bg1"/>
                </a:solidFill>
              </a:rPr>
              <a:t> - have a distinct head with sense organs &amp; brain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Have a scraping, mouth-like structure called the </a:t>
            </a:r>
            <a:r>
              <a:rPr lang="en-US" sz="2800" b="1" dirty="0">
                <a:solidFill>
                  <a:srgbClr val="FFFF00"/>
                </a:solidFill>
              </a:rPr>
              <a:t>radula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Go through free-swimming larval stage called </a:t>
            </a:r>
            <a:r>
              <a:rPr lang="en-US" b="1" dirty="0">
                <a:solidFill>
                  <a:srgbClr val="FFFF00"/>
                </a:solidFill>
              </a:rPr>
              <a:t>trochophore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"/>
          <a:stretch/>
        </p:blipFill>
        <p:spPr bwMode="auto">
          <a:xfrm>
            <a:off x="6400800" y="3809999"/>
            <a:ext cx="2474179" cy="295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66800"/>
            <a:ext cx="254158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0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Phylum Mollusca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7924800" cy="4648200"/>
          </a:xfrm>
        </p:spPr>
        <p:txBody>
          <a:bodyPr/>
          <a:lstStyle/>
          <a:p>
            <a:pPr eaLnBrk="1" hangingPunct="1"/>
            <a:r>
              <a:rPr lang="en-US" sz="3400" b="1" dirty="0">
                <a:solidFill>
                  <a:schemeClr val="bg1"/>
                </a:solidFill>
              </a:rPr>
              <a:t>Most mollusks are </a:t>
            </a:r>
            <a:r>
              <a:rPr lang="en-US" sz="3400" b="1" dirty="0">
                <a:solidFill>
                  <a:srgbClr val="FFFF00"/>
                </a:solidFill>
              </a:rPr>
              <a:t>marine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Some gastropods and bivalves inhabit </a:t>
            </a:r>
            <a:r>
              <a:rPr lang="en-US" sz="3400" b="1" dirty="0">
                <a:solidFill>
                  <a:srgbClr val="FFFF00"/>
                </a:solidFill>
              </a:rPr>
              <a:t>freshwater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 few gastropods </a:t>
            </a:r>
            <a:r>
              <a:rPr lang="en-US" sz="3400" b="1" dirty="0">
                <a:solidFill>
                  <a:srgbClr val="FFFF00"/>
                </a:solidFill>
              </a:rPr>
              <a:t>(slugs &amp; snails) are terrestrial</a:t>
            </a:r>
            <a:r>
              <a:rPr lang="en-US" sz="3400" dirty="0">
                <a:solidFill>
                  <a:srgbClr val="FFFF00"/>
                </a:solidFill>
              </a:rPr>
              <a:t>.</a:t>
            </a:r>
          </a:p>
          <a:p>
            <a:pPr eaLnBrk="1" hangingPunct="1"/>
            <a:endParaRPr lang="en-US" dirty="0"/>
          </a:p>
        </p:txBody>
      </p:sp>
      <p:pic>
        <p:nvPicPr>
          <p:cNvPr id="8196" name="Picture 4" descr="16_23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" b="8406"/>
          <a:stretch/>
        </p:blipFill>
        <p:spPr bwMode="auto">
          <a:xfrm>
            <a:off x="6705600" y="4148502"/>
            <a:ext cx="2055812" cy="247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16_01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9066"/>
          <a:stretch/>
        </p:blipFill>
        <p:spPr bwMode="auto">
          <a:xfrm>
            <a:off x="457200" y="4155830"/>
            <a:ext cx="2624138" cy="247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321783"/>
            <a:ext cx="28321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48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Humans &amp; Mollusks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Uses: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As food </a:t>
            </a:r>
            <a:r>
              <a:rPr lang="en-US" b="1" dirty="0">
                <a:solidFill>
                  <a:schemeClr val="bg1"/>
                </a:solidFill>
              </a:rPr>
              <a:t>– mussels, clams, oysters, abalone, calamari (squid), octopus, escargot (snails), etc.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Pearls</a:t>
            </a:r>
            <a:r>
              <a:rPr lang="en-US" b="1" dirty="0">
                <a:solidFill>
                  <a:schemeClr val="bg1"/>
                </a:solidFill>
              </a:rPr>
              <a:t> – formed in oysters and clams.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Shiny inner layer of some shells used to make </a:t>
            </a:r>
            <a:r>
              <a:rPr lang="en-US" sz="3200" b="1" dirty="0">
                <a:solidFill>
                  <a:srgbClr val="FFFF00"/>
                </a:solidFill>
              </a:rPr>
              <a:t>buttons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73263"/>
            <a:ext cx="2741613" cy="205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39443"/>
            <a:ext cx="2340742" cy="168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47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</a:rPr>
              <a:t>Mollusk Pests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Shipworms</a:t>
            </a:r>
            <a:r>
              <a:rPr lang="en-US" b="1" dirty="0">
                <a:solidFill>
                  <a:schemeClr val="bg1"/>
                </a:solidFill>
              </a:rPr>
              <a:t> – burrow through wood, including docks &amp; ships.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Terrestrial snails and slugs </a:t>
            </a:r>
            <a:r>
              <a:rPr lang="en-US" b="1" dirty="0">
                <a:solidFill>
                  <a:schemeClr val="bg1"/>
                </a:solidFill>
              </a:rPr>
              <a:t>damage garden plants.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Mollusks serve as an </a:t>
            </a:r>
            <a:r>
              <a:rPr lang="en-US" b="1" dirty="0">
                <a:solidFill>
                  <a:srgbClr val="FFFF00"/>
                </a:solidFill>
              </a:rPr>
              <a:t>intermediate host for many parasites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Zebra mussels </a:t>
            </a:r>
            <a:r>
              <a:rPr lang="en-US" b="1" dirty="0">
                <a:solidFill>
                  <a:schemeClr val="bg1"/>
                </a:solidFill>
              </a:rPr>
              <a:t>– accidentally introduced into the Great Lakes and reeking havoc with the ecosystem.</a:t>
            </a:r>
          </a:p>
        </p:txBody>
      </p:sp>
    </p:spTree>
    <p:extLst>
      <p:ext uri="{BB962C8B-B14F-4D97-AF65-F5344CB8AC3E}">
        <p14:creationId xmlns:p14="http://schemas.microsoft.com/office/powerpoint/2010/main" val="4702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Mollusk Body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>
                <a:solidFill>
                  <a:schemeClr val="bg1"/>
                </a:solidFill>
              </a:rPr>
              <a:t>All mollusks have a similar body plan with </a:t>
            </a:r>
            <a:r>
              <a:rPr lang="en-US" b="1" dirty="0">
                <a:solidFill>
                  <a:srgbClr val="FFFF00"/>
                </a:solidFill>
              </a:rPr>
              <a:t>three </a:t>
            </a:r>
            <a:r>
              <a:rPr lang="en-US" b="1" dirty="0">
                <a:solidFill>
                  <a:schemeClr val="bg1"/>
                </a:solidFill>
              </a:rPr>
              <a:t>main parts: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sz="3200" b="1" dirty="0">
                <a:solidFill>
                  <a:srgbClr val="FFFF00"/>
                </a:solidFill>
              </a:rPr>
              <a:t>Muscular foot 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sz="3200" b="1" dirty="0">
                <a:solidFill>
                  <a:srgbClr val="FFFF00"/>
                </a:solidFill>
              </a:rPr>
              <a:t>Visceral mass </a:t>
            </a:r>
            <a:r>
              <a:rPr lang="en-US" sz="3200" b="1" dirty="0">
                <a:solidFill>
                  <a:schemeClr val="bg1"/>
                </a:solidFill>
              </a:rPr>
              <a:t>– containing digestive, circulatory, respiratory and reproductive organs.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sz="3200" b="1" dirty="0">
                <a:solidFill>
                  <a:srgbClr val="FFFF00"/>
                </a:solidFill>
              </a:rPr>
              <a:t>Mantle</a:t>
            </a:r>
            <a:r>
              <a:rPr lang="en-US" sz="3200" b="1" dirty="0">
                <a:solidFill>
                  <a:schemeClr val="bg1"/>
                </a:solidFill>
              </a:rPr>
              <a:t> – houses the gills and in some secretes a protective shell over the visceral mass.</a:t>
            </a:r>
          </a:p>
        </p:txBody>
      </p:sp>
    </p:spTree>
    <p:extLst>
      <p:ext uri="{BB962C8B-B14F-4D97-AF65-F5344CB8AC3E}">
        <p14:creationId xmlns:p14="http://schemas.microsoft.com/office/powerpoint/2010/main" val="182698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Mollusk Body Plan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7924800" cy="19812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Most mollusks have </a:t>
            </a:r>
            <a:r>
              <a:rPr lang="en-US" sz="2800" b="1" dirty="0">
                <a:solidFill>
                  <a:srgbClr val="FFFF00"/>
                </a:solidFill>
              </a:rPr>
              <a:t>separate sexes </a:t>
            </a:r>
            <a:r>
              <a:rPr lang="en-US" sz="2800" b="1" dirty="0">
                <a:solidFill>
                  <a:schemeClr val="bg1"/>
                </a:solidFill>
              </a:rPr>
              <a:t>with </a:t>
            </a:r>
            <a:r>
              <a:rPr lang="en-US" sz="2800" b="1" dirty="0">
                <a:solidFill>
                  <a:srgbClr val="FFFF00"/>
                </a:solidFill>
              </a:rPr>
              <a:t>gonads</a:t>
            </a:r>
            <a:r>
              <a:rPr lang="en-US" sz="2800" b="1" dirty="0">
                <a:solidFill>
                  <a:schemeClr val="bg1"/>
                </a:solidFill>
              </a:rPr>
              <a:t> located in the visceral mass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292" name="Picture 7" descr="16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>
            <a:fillRect/>
          </a:stretch>
        </p:blipFill>
        <p:spPr bwMode="auto">
          <a:xfrm>
            <a:off x="0" y="2133600"/>
            <a:ext cx="9117012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92127"/>
      </p:ext>
    </p:extLst>
  </p:cSld>
  <p:clrMapOvr>
    <a:masterClrMapping/>
  </p:clrMapOvr>
</p:sld>
</file>

<file path=ppt/theme/theme1.xml><?xml version="1.0" encoding="utf-8"?>
<a:theme xmlns:a="http://schemas.openxmlformats.org/drawingml/2006/main" name="snail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</TotalTime>
  <Words>1123</Words>
  <Application>Microsoft Office PowerPoint</Application>
  <PresentationFormat>On-screen Show (4:3)</PresentationFormat>
  <Paragraphs>172</Paragraphs>
  <Slides>39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Comic Sans MS</vt:lpstr>
      <vt:lpstr>snail</vt:lpstr>
      <vt:lpstr>Mollusks</vt:lpstr>
      <vt:lpstr>Phylum Mollusca</vt:lpstr>
      <vt:lpstr>Characteristics</vt:lpstr>
      <vt:lpstr>Characteristics</vt:lpstr>
      <vt:lpstr>Phylum Mollusca</vt:lpstr>
      <vt:lpstr>Humans &amp; Mollusks</vt:lpstr>
      <vt:lpstr>Mollusk Pests</vt:lpstr>
      <vt:lpstr>Mollusk Body Plan</vt:lpstr>
      <vt:lpstr>Mollusk Body Plan</vt:lpstr>
      <vt:lpstr>Head-Foot Region</vt:lpstr>
      <vt:lpstr>Head-Foot Region</vt:lpstr>
      <vt:lpstr>Shells</vt:lpstr>
      <vt:lpstr>PowerPoint Presentation</vt:lpstr>
      <vt:lpstr>Internal Structure &amp; Function</vt:lpstr>
      <vt:lpstr>Mantle Cavity</vt:lpstr>
      <vt:lpstr>Mollusk Life Cycle</vt:lpstr>
      <vt:lpstr>Major Mollusk Classes</vt:lpstr>
      <vt:lpstr>Class Polyplacophora</vt:lpstr>
      <vt:lpstr>Class Scaphopoda</vt:lpstr>
      <vt:lpstr>Class Gastropoda</vt:lpstr>
      <vt:lpstr>Class Gastropoda</vt:lpstr>
      <vt:lpstr>Class Gastropoda</vt:lpstr>
      <vt:lpstr>Gastropod Feeding Habits</vt:lpstr>
      <vt:lpstr>Class Bivalvia</vt:lpstr>
      <vt:lpstr>Class Bivalvia</vt:lpstr>
      <vt:lpstr>Class Bivalvia</vt:lpstr>
      <vt:lpstr>Class Bivalvia - Locomotion</vt:lpstr>
      <vt:lpstr>Class Bivalvia</vt:lpstr>
      <vt:lpstr>PowerPoint Presentation</vt:lpstr>
      <vt:lpstr>Class Bivalvia</vt:lpstr>
      <vt:lpstr>Class Cephalopoda</vt:lpstr>
      <vt:lpstr>Class Cephalopoda - Shells</vt:lpstr>
      <vt:lpstr>Class Cephalopoda - Shells</vt:lpstr>
      <vt:lpstr>Class Cephalopoda - Shells</vt:lpstr>
      <vt:lpstr>Class Cephalopoda - Locomotion</vt:lpstr>
      <vt:lpstr>Class Cephalopoda</vt:lpstr>
      <vt:lpstr>Protection</vt:lpstr>
      <vt:lpstr>Class Cephalopoda - Reproduction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</dc:creator>
  <cp:lastModifiedBy>Ben Darnell</cp:lastModifiedBy>
  <cp:revision>39</cp:revision>
  <dcterms:created xsi:type="dcterms:W3CDTF">2012-05-07T15:29:11Z</dcterms:created>
  <dcterms:modified xsi:type="dcterms:W3CDTF">2018-10-29T11:42:08Z</dcterms:modified>
</cp:coreProperties>
</file>