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7" r:id="rId4"/>
    <p:sldId id="258" r:id="rId5"/>
    <p:sldId id="259" r:id="rId6"/>
    <p:sldId id="261" r:id="rId7"/>
    <p:sldId id="268"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9/27/2018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B2kQF7eWkI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www.floridasportsman.com/sportfish/bluemarlin/" TargetMode="External"/><Relationship Id="rId2" Type="http://schemas.openxmlformats.org/officeDocument/2006/relationships/hyperlink" Target="https://www.marlinmag.com/blue-marlin-biology-and-physiology" TargetMode="External"/><Relationship Id="rId1" Type="http://schemas.openxmlformats.org/officeDocument/2006/relationships/slideLayout" Target="../slideLayouts/slideLayout6.xml"/><Relationship Id="rId4" Type="http://schemas.openxmlformats.org/officeDocument/2006/relationships/hyperlink" Target="https://www.floridamuseum.ufl.edu/discover-fish/species-profiles/makaira-nigrica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nationalgeographic.com/animals/fish/b/blue-marlin/"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B85D-C29E-4971-B9CF-BAFCFBF55D59}"/>
              </a:ext>
            </a:extLst>
          </p:cNvPr>
          <p:cNvSpPr>
            <a:spLocks noGrp="1"/>
          </p:cNvSpPr>
          <p:nvPr>
            <p:ph type="ctrTitle"/>
          </p:nvPr>
        </p:nvSpPr>
        <p:spPr>
          <a:xfrm>
            <a:off x="1751012" y="848143"/>
            <a:ext cx="8689976" cy="1136370"/>
          </a:xfrm>
        </p:spPr>
        <p:txBody>
          <a:bodyPr/>
          <a:lstStyle/>
          <a:p>
            <a:r>
              <a:rPr lang="en-US" dirty="0"/>
              <a:t>Atlantic Blue marlin</a:t>
            </a:r>
          </a:p>
        </p:txBody>
      </p:sp>
      <p:sp>
        <p:nvSpPr>
          <p:cNvPr id="3" name="Subtitle 2">
            <a:extLst>
              <a:ext uri="{FF2B5EF4-FFF2-40B4-BE49-F238E27FC236}">
                <a16:creationId xmlns:a16="http://schemas.microsoft.com/office/drawing/2014/main" id="{9B0239A3-F410-4135-B42C-954BF1199874}"/>
              </a:ext>
            </a:extLst>
          </p:cNvPr>
          <p:cNvSpPr>
            <a:spLocks noGrp="1"/>
          </p:cNvSpPr>
          <p:nvPr>
            <p:ph type="subTitle" idx="1"/>
          </p:nvPr>
        </p:nvSpPr>
        <p:spPr>
          <a:xfrm>
            <a:off x="1751012" y="2743200"/>
            <a:ext cx="8689976" cy="1371599"/>
          </a:xfrm>
        </p:spPr>
        <p:txBody>
          <a:bodyPr>
            <a:normAutofit/>
          </a:bodyPr>
          <a:lstStyle/>
          <a:p>
            <a:endParaRPr lang="en-US" sz="3200" i="1" dirty="0"/>
          </a:p>
        </p:txBody>
      </p:sp>
      <p:pic>
        <p:nvPicPr>
          <p:cNvPr id="4" name="Picture 3">
            <a:extLst>
              <a:ext uri="{FF2B5EF4-FFF2-40B4-BE49-F238E27FC236}">
                <a16:creationId xmlns:a16="http://schemas.microsoft.com/office/drawing/2014/main" id="{19274E13-353E-4037-89BD-E37C3067C1C2}"/>
              </a:ext>
            </a:extLst>
          </p:cNvPr>
          <p:cNvPicPr>
            <a:picLocks noChangeAspect="1"/>
          </p:cNvPicPr>
          <p:nvPr/>
        </p:nvPicPr>
        <p:blipFill>
          <a:blip r:embed="rId2"/>
          <a:stretch>
            <a:fillRect/>
          </a:stretch>
        </p:blipFill>
        <p:spPr>
          <a:xfrm>
            <a:off x="2975294" y="2837654"/>
            <a:ext cx="6241412" cy="3172203"/>
          </a:xfrm>
          <a:prstGeom prst="rect">
            <a:avLst/>
          </a:prstGeom>
        </p:spPr>
      </p:pic>
      <p:sp>
        <p:nvSpPr>
          <p:cNvPr id="5" name="TextBox 4">
            <a:extLst>
              <a:ext uri="{FF2B5EF4-FFF2-40B4-BE49-F238E27FC236}">
                <a16:creationId xmlns:a16="http://schemas.microsoft.com/office/drawing/2014/main" id="{42134701-7326-4BFB-A508-00795F018CE0}"/>
              </a:ext>
            </a:extLst>
          </p:cNvPr>
          <p:cNvSpPr txBox="1"/>
          <p:nvPr/>
        </p:nvSpPr>
        <p:spPr>
          <a:xfrm>
            <a:off x="3763617" y="1957322"/>
            <a:ext cx="4664766" cy="800219"/>
          </a:xfrm>
          <a:prstGeom prst="rect">
            <a:avLst/>
          </a:prstGeom>
          <a:noFill/>
        </p:spPr>
        <p:txBody>
          <a:bodyPr wrap="square" rtlCol="0">
            <a:spAutoFit/>
          </a:bodyPr>
          <a:lstStyle/>
          <a:p>
            <a:pPr algn="ctr"/>
            <a:r>
              <a:rPr lang="en-US" sz="2800" i="1" dirty="0" err="1"/>
              <a:t>Makaira</a:t>
            </a:r>
            <a:r>
              <a:rPr lang="en-US" sz="2800" i="1" dirty="0"/>
              <a:t> nigricans</a:t>
            </a:r>
          </a:p>
          <a:p>
            <a:pPr algn="ctr"/>
            <a:endParaRPr lang="en-US" dirty="0"/>
          </a:p>
        </p:txBody>
      </p:sp>
    </p:spTree>
    <p:extLst>
      <p:ext uri="{BB962C8B-B14F-4D97-AF65-F5344CB8AC3E}">
        <p14:creationId xmlns:p14="http://schemas.microsoft.com/office/powerpoint/2010/main" val="220627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CFB5C-25BA-494A-865D-771DA195EAE8}"/>
              </a:ext>
            </a:extLst>
          </p:cNvPr>
          <p:cNvSpPr>
            <a:spLocks noGrp="1"/>
          </p:cNvSpPr>
          <p:nvPr>
            <p:ph type="title"/>
          </p:nvPr>
        </p:nvSpPr>
        <p:spPr>
          <a:xfrm>
            <a:off x="913774" y="22169"/>
            <a:ext cx="10364451" cy="1077761"/>
          </a:xfrm>
        </p:spPr>
        <p:txBody>
          <a:bodyPr/>
          <a:lstStyle/>
          <a:p>
            <a:r>
              <a:rPr lang="en-US" dirty="0"/>
              <a:t>adaptations</a:t>
            </a:r>
          </a:p>
        </p:txBody>
      </p:sp>
      <p:pic>
        <p:nvPicPr>
          <p:cNvPr id="6" name="Picture 5">
            <a:extLst>
              <a:ext uri="{FF2B5EF4-FFF2-40B4-BE49-F238E27FC236}">
                <a16:creationId xmlns:a16="http://schemas.microsoft.com/office/drawing/2014/main" id="{2C801AD2-FCB9-48E1-891F-F94DC0406D50}"/>
              </a:ext>
            </a:extLst>
          </p:cNvPr>
          <p:cNvPicPr>
            <a:picLocks noChangeAspect="1"/>
          </p:cNvPicPr>
          <p:nvPr/>
        </p:nvPicPr>
        <p:blipFill>
          <a:blip r:embed="rId2"/>
          <a:stretch>
            <a:fillRect/>
          </a:stretch>
        </p:blipFill>
        <p:spPr>
          <a:xfrm>
            <a:off x="913774" y="1099930"/>
            <a:ext cx="2928730" cy="1956300"/>
          </a:xfrm>
          <a:prstGeom prst="rect">
            <a:avLst/>
          </a:prstGeom>
          <a:ln>
            <a:solidFill>
              <a:schemeClr val="accent1"/>
            </a:solidFill>
          </a:ln>
        </p:spPr>
      </p:pic>
      <p:sp>
        <p:nvSpPr>
          <p:cNvPr id="7" name="TextBox 6">
            <a:extLst>
              <a:ext uri="{FF2B5EF4-FFF2-40B4-BE49-F238E27FC236}">
                <a16:creationId xmlns:a16="http://schemas.microsoft.com/office/drawing/2014/main" id="{BBACCF3F-6081-45DE-81DF-E254A00C8731}"/>
              </a:ext>
            </a:extLst>
          </p:cNvPr>
          <p:cNvSpPr txBox="1"/>
          <p:nvPr/>
        </p:nvSpPr>
        <p:spPr>
          <a:xfrm>
            <a:off x="795131" y="3056773"/>
            <a:ext cx="3419060" cy="1077218"/>
          </a:xfrm>
          <a:prstGeom prst="rect">
            <a:avLst/>
          </a:prstGeom>
          <a:noFill/>
        </p:spPr>
        <p:txBody>
          <a:bodyPr wrap="square" rtlCol="0">
            <a:spAutoFit/>
          </a:bodyPr>
          <a:lstStyle/>
          <a:p>
            <a:r>
              <a:rPr lang="en-US" sz="1600" dirty="0"/>
              <a:t>The blue coloration on the dorsal side and silver on the ventral side help the blue marlin blend with its environment when viewed from the top or bottom.</a:t>
            </a:r>
          </a:p>
        </p:txBody>
      </p:sp>
      <p:pic>
        <p:nvPicPr>
          <p:cNvPr id="8" name="Picture 7">
            <a:extLst>
              <a:ext uri="{FF2B5EF4-FFF2-40B4-BE49-F238E27FC236}">
                <a16:creationId xmlns:a16="http://schemas.microsoft.com/office/drawing/2014/main" id="{47D95819-94AD-47D5-80E9-E6075EF752CC}"/>
              </a:ext>
            </a:extLst>
          </p:cNvPr>
          <p:cNvPicPr>
            <a:picLocks noChangeAspect="1"/>
          </p:cNvPicPr>
          <p:nvPr/>
        </p:nvPicPr>
        <p:blipFill>
          <a:blip r:embed="rId3"/>
          <a:stretch>
            <a:fillRect/>
          </a:stretch>
        </p:blipFill>
        <p:spPr>
          <a:xfrm>
            <a:off x="4565059" y="1099930"/>
            <a:ext cx="2938647" cy="1956300"/>
          </a:xfrm>
          <a:prstGeom prst="rect">
            <a:avLst/>
          </a:prstGeom>
        </p:spPr>
      </p:pic>
      <p:sp>
        <p:nvSpPr>
          <p:cNvPr id="9" name="TextBox 8">
            <a:extLst>
              <a:ext uri="{FF2B5EF4-FFF2-40B4-BE49-F238E27FC236}">
                <a16:creationId xmlns:a16="http://schemas.microsoft.com/office/drawing/2014/main" id="{E694F00C-2E26-4B75-8919-516FB4C1A7E7}"/>
              </a:ext>
            </a:extLst>
          </p:cNvPr>
          <p:cNvSpPr txBox="1"/>
          <p:nvPr/>
        </p:nvSpPr>
        <p:spPr>
          <a:xfrm>
            <a:off x="4565059" y="3155440"/>
            <a:ext cx="2938647" cy="646331"/>
          </a:xfrm>
          <a:prstGeom prst="rect">
            <a:avLst/>
          </a:prstGeom>
          <a:noFill/>
        </p:spPr>
        <p:txBody>
          <a:bodyPr wrap="square" rtlCol="0">
            <a:spAutoFit/>
          </a:bodyPr>
          <a:lstStyle/>
          <a:p>
            <a:r>
              <a:rPr lang="en-US" dirty="0"/>
              <a:t>One function of the long bill is to slash and stun prey.</a:t>
            </a:r>
          </a:p>
        </p:txBody>
      </p:sp>
      <p:pic>
        <p:nvPicPr>
          <p:cNvPr id="10" name="Picture 9">
            <a:extLst>
              <a:ext uri="{FF2B5EF4-FFF2-40B4-BE49-F238E27FC236}">
                <a16:creationId xmlns:a16="http://schemas.microsoft.com/office/drawing/2014/main" id="{01CEABE6-65DD-48C0-A102-F928BBE1361B}"/>
              </a:ext>
            </a:extLst>
          </p:cNvPr>
          <p:cNvPicPr>
            <a:picLocks noChangeAspect="1"/>
          </p:cNvPicPr>
          <p:nvPr/>
        </p:nvPicPr>
        <p:blipFill>
          <a:blip r:embed="rId4"/>
          <a:stretch>
            <a:fillRect/>
          </a:stretch>
        </p:blipFill>
        <p:spPr>
          <a:xfrm>
            <a:off x="8349498" y="1099931"/>
            <a:ext cx="3047370" cy="2043530"/>
          </a:xfrm>
          <a:prstGeom prst="rect">
            <a:avLst/>
          </a:prstGeom>
        </p:spPr>
      </p:pic>
      <p:sp>
        <p:nvSpPr>
          <p:cNvPr id="11" name="TextBox 10">
            <a:extLst>
              <a:ext uri="{FF2B5EF4-FFF2-40B4-BE49-F238E27FC236}">
                <a16:creationId xmlns:a16="http://schemas.microsoft.com/office/drawing/2014/main" id="{6A3CA7AF-45F5-49A2-99E0-5EB9C17676C5}"/>
              </a:ext>
            </a:extLst>
          </p:cNvPr>
          <p:cNvSpPr txBox="1"/>
          <p:nvPr/>
        </p:nvSpPr>
        <p:spPr>
          <a:xfrm>
            <a:off x="8349498" y="3130209"/>
            <a:ext cx="3140137" cy="1077218"/>
          </a:xfrm>
          <a:prstGeom prst="rect">
            <a:avLst/>
          </a:prstGeom>
          <a:noFill/>
        </p:spPr>
        <p:txBody>
          <a:bodyPr wrap="square" rtlCol="0">
            <a:spAutoFit/>
          </a:bodyPr>
          <a:lstStyle/>
          <a:p>
            <a:r>
              <a:rPr lang="en-US" sz="1600" dirty="0"/>
              <a:t>Unlike some other billfish species, the blue marlin is not known to travel in schools, but prefers to hunt alone.</a:t>
            </a:r>
          </a:p>
        </p:txBody>
      </p:sp>
      <p:pic>
        <p:nvPicPr>
          <p:cNvPr id="12" name="Picture 11">
            <a:extLst>
              <a:ext uri="{FF2B5EF4-FFF2-40B4-BE49-F238E27FC236}">
                <a16:creationId xmlns:a16="http://schemas.microsoft.com/office/drawing/2014/main" id="{B4386B9E-7EB7-4834-A65E-98688089C494}"/>
              </a:ext>
            </a:extLst>
          </p:cNvPr>
          <p:cNvPicPr>
            <a:picLocks noChangeAspect="1"/>
          </p:cNvPicPr>
          <p:nvPr/>
        </p:nvPicPr>
        <p:blipFill>
          <a:blip r:embed="rId5"/>
          <a:stretch>
            <a:fillRect/>
          </a:stretch>
        </p:blipFill>
        <p:spPr>
          <a:xfrm>
            <a:off x="4147928" y="3877396"/>
            <a:ext cx="3896141" cy="2213438"/>
          </a:xfrm>
          <a:prstGeom prst="rect">
            <a:avLst/>
          </a:prstGeom>
        </p:spPr>
      </p:pic>
      <p:sp>
        <p:nvSpPr>
          <p:cNvPr id="13" name="TextBox 12">
            <a:extLst>
              <a:ext uri="{FF2B5EF4-FFF2-40B4-BE49-F238E27FC236}">
                <a16:creationId xmlns:a16="http://schemas.microsoft.com/office/drawing/2014/main" id="{8B04F2E3-7BCB-4149-9316-A2FDF48209C7}"/>
              </a:ext>
            </a:extLst>
          </p:cNvPr>
          <p:cNvSpPr txBox="1"/>
          <p:nvPr/>
        </p:nvSpPr>
        <p:spPr>
          <a:xfrm>
            <a:off x="3961774" y="6119346"/>
            <a:ext cx="4506994" cy="646331"/>
          </a:xfrm>
          <a:prstGeom prst="rect">
            <a:avLst/>
          </a:prstGeom>
          <a:noFill/>
        </p:spPr>
        <p:txBody>
          <a:bodyPr wrap="square" rtlCol="0">
            <a:spAutoFit/>
          </a:bodyPr>
          <a:lstStyle/>
          <a:p>
            <a:r>
              <a:rPr lang="en-US" dirty="0"/>
              <a:t>Its fins are retractable, making its body more hydrodynamic and maximizing its speed.</a:t>
            </a:r>
          </a:p>
        </p:txBody>
      </p:sp>
    </p:spTree>
    <p:extLst>
      <p:ext uri="{BB962C8B-B14F-4D97-AF65-F5344CB8AC3E}">
        <p14:creationId xmlns:p14="http://schemas.microsoft.com/office/powerpoint/2010/main" val="38769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F5FF-000B-4C8F-B48E-86CB2A074BEC}"/>
              </a:ext>
            </a:extLst>
          </p:cNvPr>
          <p:cNvSpPr>
            <a:spLocks noGrp="1"/>
          </p:cNvSpPr>
          <p:nvPr>
            <p:ph type="title"/>
          </p:nvPr>
        </p:nvSpPr>
        <p:spPr>
          <a:xfrm>
            <a:off x="913774" y="141438"/>
            <a:ext cx="10364451" cy="1144023"/>
          </a:xfrm>
        </p:spPr>
        <p:txBody>
          <a:bodyPr/>
          <a:lstStyle/>
          <a:p>
            <a:r>
              <a:rPr lang="en-US" dirty="0"/>
              <a:t>symbiosis</a:t>
            </a:r>
          </a:p>
        </p:txBody>
      </p:sp>
      <p:pic>
        <p:nvPicPr>
          <p:cNvPr id="3" name="Picture 2">
            <a:extLst>
              <a:ext uri="{FF2B5EF4-FFF2-40B4-BE49-F238E27FC236}">
                <a16:creationId xmlns:a16="http://schemas.microsoft.com/office/drawing/2014/main" id="{93997789-3E0E-4788-AC49-FBEB01C4D04F}"/>
              </a:ext>
            </a:extLst>
          </p:cNvPr>
          <p:cNvPicPr>
            <a:picLocks noChangeAspect="1"/>
          </p:cNvPicPr>
          <p:nvPr/>
        </p:nvPicPr>
        <p:blipFill>
          <a:blip r:embed="rId2"/>
          <a:stretch>
            <a:fillRect/>
          </a:stretch>
        </p:blipFill>
        <p:spPr>
          <a:xfrm>
            <a:off x="913774" y="1642577"/>
            <a:ext cx="2845284" cy="3572845"/>
          </a:xfrm>
          <a:prstGeom prst="rect">
            <a:avLst/>
          </a:prstGeom>
          <a:ln>
            <a:solidFill>
              <a:schemeClr val="bg2">
                <a:lumMod val="50000"/>
              </a:schemeClr>
            </a:solidFill>
          </a:ln>
        </p:spPr>
      </p:pic>
      <p:sp>
        <p:nvSpPr>
          <p:cNvPr id="4" name="TextBox 3">
            <a:extLst>
              <a:ext uri="{FF2B5EF4-FFF2-40B4-BE49-F238E27FC236}">
                <a16:creationId xmlns:a16="http://schemas.microsoft.com/office/drawing/2014/main" id="{A8A4CE6D-D9E7-4710-9C54-21C04B791310}"/>
              </a:ext>
            </a:extLst>
          </p:cNvPr>
          <p:cNvSpPr txBox="1"/>
          <p:nvPr/>
        </p:nvSpPr>
        <p:spPr>
          <a:xfrm>
            <a:off x="3882886" y="2318095"/>
            <a:ext cx="1987826" cy="2031325"/>
          </a:xfrm>
          <a:prstGeom prst="rect">
            <a:avLst/>
          </a:prstGeom>
          <a:noFill/>
        </p:spPr>
        <p:txBody>
          <a:bodyPr wrap="square" rtlCol="0">
            <a:spAutoFit/>
          </a:bodyPr>
          <a:lstStyle/>
          <a:p>
            <a:r>
              <a:rPr lang="en-US" dirty="0" err="1"/>
              <a:t>Branchiura</a:t>
            </a:r>
            <a:r>
              <a:rPr lang="en-US" dirty="0"/>
              <a:t>, commonly known as sea lice, is an external parasite that can infect the blue marlin’s scales, causing irritation.</a:t>
            </a:r>
          </a:p>
        </p:txBody>
      </p:sp>
      <p:pic>
        <p:nvPicPr>
          <p:cNvPr id="5" name="Picture 4">
            <a:extLst>
              <a:ext uri="{FF2B5EF4-FFF2-40B4-BE49-F238E27FC236}">
                <a16:creationId xmlns:a16="http://schemas.microsoft.com/office/drawing/2014/main" id="{C875CCE4-F3CC-4FC5-B647-F83B581D140B}"/>
              </a:ext>
            </a:extLst>
          </p:cNvPr>
          <p:cNvPicPr>
            <a:picLocks noChangeAspect="1"/>
          </p:cNvPicPr>
          <p:nvPr/>
        </p:nvPicPr>
        <p:blipFill>
          <a:blip r:embed="rId3"/>
          <a:stretch>
            <a:fillRect/>
          </a:stretch>
        </p:blipFill>
        <p:spPr>
          <a:xfrm>
            <a:off x="6321290" y="3333757"/>
            <a:ext cx="3686094" cy="2749826"/>
          </a:xfrm>
          <a:prstGeom prst="rect">
            <a:avLst/>
          </a:prstGeom>
          <a:ln>
            <a:solidFill>
              <a:schemeClr val="accent1">
                <a:lumMod val="50000"/>
              </a:schemeClr>
            </a:solidFill>
          </a:ln>
        </p:spPr>
      </p:pic>
      <p:pic>
        <p:nvPicPr>
          <p:cNvPr id="6" name="Picture 5">
            <a:extLst>
              <a:ext uri="{FF2B5EF4-FFF2-40B4-BE49-F238E27FC236}">
                <a16:creationId xmlns:a16="http://schemas.microsoft.com/office/drawing/2014/main" id="{E5CE661E-23DE-4E6F-8F0F-C8EE078EE704}"/>
              </a:ext>
            </a:extLst>
          </p:cNvPr>
          <p:cNvPicPr>
            <a:picLocks noChangeAspect="1"/>
          </p:cNvPicPr>
          <p:nvPr/>
        </p:nvPicPr>
        <p:blipFill>
          <a:blip r:embed="rId4"/>
          <a:stretch>
            <a:fillRect/>
          </a:stretch>
        </p:blipFill>
        <p:spPr>
          <a:xfrm>
            <a:off x="6799230" y="1000875"/>
            <a:ext cx="2730213" cy="2051078"/>
          </a:xfrm>
          <a:prstGeom prst="rect">
            <a:avLst/>
          </a:prstGeom>
          <a:ln>
            <a:solidFill>
              <a:srgbClr val="002060"/>
            </a:solidFill>
          </a:ln>
        </p:spPr>
      </p:pic>
      <p:sp>
        <p:nvSpPr>
          <p:cNvPr id="7" name="TextBox 6">
            <a:extLst>
              <a:ext uri="{FF2B5EF4-FFF2-40B4-BE49-F238E27FC236}">
                <a16:creationId xmlns:a16="http://schemas.microsoft.com/office/drawing/2014/main" id="{BCACD0AD-AE2C-477E-AB68-ED42257E45BA}"/>
              </a:ext>
            </a:extLst>
          </p:cNvPr>
          <p:cNvSpPr txBox="1"/>
          <p:nvPr/>
        </p:nvSpPr>
        <p:spPr>
          <a:xfrm>
            <a:off x="10107641" y="2595093"/>
            <a:ext cx="1656522" cy="1477328"/>
          </a:xfrm>
          <a:prstGeom prst="rect">
            <a:avLst/>
          </a:prstGeom>
          <a:noFill/>
        </p:spPr>
        <p:txBody>
          <a:bodyPr wrap="square" rtlCol="0">
            <a:spAutoFit/>
          </a:bodyPr>
          <a:lstStyle/>
          <a:p>
            <a:r>
              <a:rPr lang="en-US" dirty="0"/>
              <a:t>The blue marlin can end up on either side of a predator/prey relationship.</a:t>
            </a:r>
          </a:p>
        </p:txBody>
      </p:sp>
    </p:spTree>
    <p:extLst>
      <p:ext uri="{BB962C8B-B14F-4D97-AF65-F5344CB8AC3E}">
        <p14:creationId xmlns:p14="http://schemas.microsoft.com/office/powerpoint/2010/main" val="3873448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9912-4402-45F1-8D4B-1E1A61CD6647}"/>
              </a:ext>
            </a:extLst>
          </p:cNvPr>
          <p:cNvSpPr>
            <a:spLocks noGrp="1"/>
          </p:cNvSpPr>
          <p:nvPr>
            <p:ph type="title"/>
          </p:nvPr>
        </p:nvSpPr>
        <p:spPr>
          <a:xfrm>
            <a:off x="913774" y="167943"/>
            <a:ext cx="10364451" cy="1183779"/>
          </a:xfrm>
        </p:spPr>
        <p:txBody>
          <a:bodyPr/>
          <a:lstStyle/>
          <a:p>
            <a:r>
              <a:rPr lang="en-US" dirty="0"/>
              <a:t>Blue marlin on the hunt!</a:t>
            </a:r>
          </a:p>
        </p:txBody>
      </p:sp>
      <p:sp>
        <p:nvSpPr>
          <p:cNvPr id="3" name="TextBox 2">
            <a:extLst>
              <a:ext uri="{FF2B5EF4-FFF2-40B4-BE49-F238E27FC236}">
                <a16:creationId xmlns:a16="http://schemas.microsoft.com/office/drawing/2014/main" id="{980A0DDF-A48A-4C21-AF26-5A031976A9F4}"/>
              </a:ext>
            </a:extLst>
          </p:cNvPr>
          <p:cNvSpPr txBox="1"/>
          <p:nvPr/>
        </p:nvSpPr>
        <p:spPr>
          <a:xfrm>
            <a:off x="1828800" y="1351722"/>
            <a:ext cx="8574157" cy="646331"/>
          </a:xfrm>
          <a:prstGeom prst="rect">
            <a:avLst/>
          </a:prstGeom>
          <a:noFill/>
        </p:spPr>
        <p:txBody>
          <a:bodyPr wrap="square" rtlCol="0">
            <a:spAutoFit/>
          </a:bodyPr>
          <a:lstStyle/>
          <a:p>
            <a:pPr algn="ctr"/>
            <a:r>
              <a:rPr lang="en-US" dirty="0">
                <a:hlinkClick r:id="rId2"/>
              </a:rPr>
              <a:t>https://www.youtube.com/watch?v=B2kQF7eWkIs</a:t>
            </a:r>
            <a:endParaRPr lang="en-US" dirty="0"/>
          </a:p>
          <a:p>
            <a:pPr algn="ctr"/>
            <a:r>
              <a:rPr lang="en-US" dirty="0"/>
              <a:t>Start video at 1:22</a:t>
            </a:r>
          </a:p>
        </p:txBody>
      </p:sp>
      <p:sp>
        <p:nvSpPr>
          <p:cNvPr id="4" name="TextBox 3">
            <a:extLst>
              <a:ext uri="{FF2B5EF4-FFF2-40B4-BE49-F238E27FC236}">
                <a16:creationId xmlns:a16="http://schemas.microsoft.com/office/drawing/2014/main" id="{6C1D5138-B9B2-4975-802A-EC7B691B832D}"/>
              </a:ext>
            </a:extLst>
          </p:cNvPr>
          <p:cNvSpPr txBox="1"/>
          <p:nvPr/>
        </p:nvSpPr>
        <p:spPr>
          <a:xfrm>
            <a:off x="913773" y="2207999"/>
            <a:ext cx="10364451"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The above clip shows a blue marlin utilizing its bill to pick out a fish from a school and stun and eat it. </a:t>
            </a:r>
          </a:p>
          <a:p>
            <a:pPr marL="285750" indent="-285750">
              <a:buFont typeface="Arial" panose="020B0604020202020204" pitchFamily="34" charset="0"/>
              <a:buChar char="•"/>
            </a:pPr>
            <a:r>
              <a:rPr lang="en-US" sz="3200" dirty="0"/>
              <a:t>Biotic factors evident here include the marlin itself and its living prey.</a:t>
            </a:r>
          </a:p>
          <a:p>
            <a:pPr marL="285750" indent="-285750">
              <a:buFont typeface="Arial" panose="020B0604020202020204" pitchFamily="34" charset="0"/>
              <a:buChar char="•"/>
            </a:pPr>
            <a:r>
              <a:rPr lang="en-US" sz="3200" dirty="0"/>
              <a:t>Abiotic factors include the water and suspended particles within it, affecting visibility and light penetration. The light reflecting off the fish’s scales is also beneficial to help the marlin locate its prey, as its eyesight is well developed.</a:t>
            </a:r>
          </a:p>
        </p:txBody>
      </p:sp>
    </p:spTree>
    <p:extLst>
      <p:ext uri="{BB962C8B-B14F-4D97-AF65-F5344CB8AC3E}">
        <p14:creationId xmlns:p14="http://schemas.microsoft.com/office/powerpoint/2010/main" val="1177847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56AD-9FC3-49A0-A4F1-552A2BDC77A4}"/>
              </a:ext>
            </a:extLst>
          </p:cNvPr>
          <p:cNvSpPr>
            <a:spLocks noGrp="1"/>
          </p:cNvSpPr>
          <p:nvPr>
            <p:ph type="title"/>
          </p:nvPr>
        </p:nvSpPr>
        <p:spPr>
          <a:xfrm>
            <a:off x="913774" y="234204"/>
            <a:ext cx="10364451" cy="1236787"/>
          </a:xfrm>
        </p:spPr>
        <p:txBody>
          <a:bodyPr/>
          <a:lstStyle/>
          <a:p>
            <a:r>
              <a:rPr lang="en-US" dirty="0"/>
              <a:t>Works cited</a:t>
            </a:r>
          </a:p>
        </p:txBody>
      </p:sp>
      <p:sp>
        <p:nvSpPr>
          <p:cNvPr id="3" name="TextBox 2">
            <a:extLst>
              <a:ext uri="{FF2B5EF4-FFF2-40B4-BE49-F238E27FC236}">
                <a16:creationId xmlns:a16="http://schemas.microsoft.com/office/drawing/2014/main" id="{A62BB8A5-B896-4544-8756-5DE284486058}"/>
              </a:ext>
            </a:extLst>
          </p:cNvPr>
          <p:cNvSpPr txBox="1"/>
          <p:nvPr/>
        </p:nvSpPr>
        <p:spPr>
          <a:xfrm>
            <a:off x="1656522" y="1338470"/>
            <a:ext cx="9144000" cy="4955203"/>
          </a:xfrm>
          <a:prstGeom prst="rect">
            <a:avLst/>
          </a:prstGeom>
          <a:noFill/>
        </p:spPr>
        <p:txBody>
          <a:bodyPr wrap="square" rtlCol="0">
            <a:spAutoFit/>
          </a:bodyPr>
          <a:lstStyle/>
          <a:p>
            <a:endParaRPr lang="en-US" sz="2000" dirty="0"/>
          </a:p>
          <a:p>
            <a:r>
              <a:rPr lang="en-US" sz="2000" dirty="0"/>
              <a:t>Bannerot2018-04-01T10, S. (n.d.). Blue Marlin Biology. Retrieved from </a:t>
            </a:r>
            <a:r>
              <a:rPr lang="en-US" sz="2000" dirty="0">
                <a:hlinkClick r:id="rId2"/>
              </a:rPr>
              <a:t>https://www.marlinmag.com/blue-marlin-biology-and-physiology</a:t>
            </a:r>
            <a:endParaRPr lang="en-US" sz="2000" dirty="0"/>
          </a:p>
          <a:p>
            <a:endParaRPr lang="en-US" sz="2000" dirty="0"/>
          </a:p>
          <a:p>
            <a:r>
              <a:rPr lang="en-US" sz="2000" dirty="0"/>
              <a:t>Blue marlin Facts. (n.d.). Retrieved from http://www.softschools.com/facts/animals/blue_marlin_facts/297/</a:t>
            </a:r>
          </a:p>
          <a:p>
            <a:r>
              <a:rPr lang="en-US" sz="2000" dirty="0"/>
              <a:t>How-To Catch Blue Marlin. (n.d.). Retrieved from </a:t>
            </a:r>
            <a:r>
              <a:rPr lang="en-US" sz="2000" dirty="0">
                <a:hlinkClick r:id="rId3"/>
              </a:rPr>
              <a:t>http://www.floridasportsman.com/sportfish/bluemarlin/</a:t>
            </a:r>
            <a:endParaRPr lang="en-US" sz="2000" dirty="0"/>
          </a:p>
          <a:p>
            <a:endParaRPr lang="en-US" sz="2000" dirty="0"/>
          </a:p>
          <a:p>
            <a:r>
              <a:rPr lang="en-US" sz="2000" dirty="0" err="1"/>
              <a:t>Makaira</a:t>
            </a:r>
            <a:r>
              <a:rPr lang="en-US" sz="2000" dirty="0"/>
              <a:t> nigricans. (2017, May 09). Retrieved from </a:t>
            </a:r>
            <a:r>
              <a:rPr lang="en-US" sz="2000" dirty="0">
                <a:hlinkClick r:id="rId4"/>
              </a:rPr>
              <a:t>https://www.floridamuseum.ufl.edu/discover-fish/species-profiles/makaira-nigricans/</a:t>
            </a:r>
            <a:endParaRPr lang="en-US" sz="2000" dirty="0"/>
          </a:p>
          <a:p>
            <a:endParaRPr lang="en-US" sz="2000" dirty="0"/>
          </a:p>
          <a:p>
            <a:r>
              <a:rPr lang="en-US" sz="2000" dirty="0"/>
              <a:t>Weitzman, S. H., &amp; Parenti, L. R. (2018, June 08). Fish. Retrieved from https://www.britannica.com/animal/fish/Reproduction</a:t>
            </a:r>
          </a:p>
          <a:p>
            <a:endParaRPr lang="en-US" dirty="0"/>
          </a:p>
          <a:p>
            <a:endParaRPr lang="en-US" dirty="0"/>
          </a:p>
        </p:txBody>
      </p:sp>
    </p:spTree>
    <p:extLst>
      <p:ext uri="{BB962C8B-B14F-4D97-AF65-F5344CB8AC3E}">
        <p14:creationId xmlns:p14="http://schemas.microsoft.com/office/powerpoint/2010/main" val="242494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7693-8127-4BB1-8A7F-9B6278C451C3}"/>
              </a:ext>
            </a:extLst>
          </p:cNvPr>
          <p:cNvSpPr>
            <a:spLocks noGrp="1"/>
          </p:cNvSpPr>
          <p:nvPr>
            <p:ph type="title"/>
          </p:nvPr>
        </p:nvSpPr>
        <p:spPr>
          <a:xfrm>
            <a:off x="913149" y="220951"/>
            <a:ext cx="10364451" cy="1596177"/>
          </a:xfrm>
        </p:spPr>
        <p:txBody>
          <a:bodyPr/>
          <a:lstStyle/>
          <a:p>
            <a:r>
              <a:rPr lang="en-US" dirty="0"/>
              <a:t>taxonomy</a:t>
            </a:r>
          </a:p>
        </p:txBody>
      </p:sp>
      <p:sp>
        <p:nvSpPr>
          <p:cNvPr id="3" name="Content Placeholder 2">
            <a:extLst>
              <a:ext uri="{FF2B5EF4-FFF2-40B4-BE49-F238E27FC236}">
                <a16:creationId xmlns:a16="http://schemas.microsoft.com/office/drawing/2014/main" id="{3732D2CF-C28D-4945-97F8-B9A531765E70}"/>
              </a:ext>
            </a:extLst>
          </p:cNvPr>
          <p:cNvSpPr>
            <a:spLocks noGrp="1"/>
          </p:cNvSpPr>
          <p:nvPr>
            <p:ph sz="quarter" idx="13"/>
          </p:nvPr>
        </p:nvSpPr>
        <p:spPr>
          <a:xfrm>
            <a:off x="913774" y="2214694"/>
            <a:ext cx="10363826" cy="3872391"/>
          </a:xfrm>
        </p:spPr>
        <p:txBody>
          <a:bodyPr/>
          <a:lstStyle/>
          <a:p>
            <a:r>
              <a:rPr lang="en-US" dirty="0">
                <a:latin typeface="Calibri" panose="020F0502020204030204" pitchFamily="34" charset="0"/>
                <a:cs typeface="Calibri" panose="020F0502020204030204" pitchFamily="34" charset="0"/>
              </a:rPr>
              <a:t>Kingdom – </a:t>
            </a:r>
            <a:r>
              <a:rPr lang="en-US" dirty="0" err="1">
                <a:latin typeface="Calibri" panose="020F0502020204030204" pitchFamily="34" charset="0"/>
                <a:cs typeface="Calibri" panose="020F0502020204030204" pitchFamily="34" charset="0"/>
              </a:rPr>
              <a:t>animalia</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Phylum – </a:t>
            </a:r>
            <a:r>
              <a:rPr lang="en-US" dirty="0" err="1">
                <a:latin typeface="Calibri" panose="020F0502020204030204" pitchFamily="34" charset="0"/>
                <a:cs typeface="Calibri" panose="020F0502020204030204" pitchFamily="34" charset="0"/>
              </a:rPr>
              <a:t>chordata</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Class – Osteichthyes</a:t>
            </a:r>
          </a:p>
          <a:p>
            <a:r>
              <a:rPr lang="en-US" dirty="0">
                <a:latin typeface="Calibri" panose="020F0502020204030204" pitchFamily="34" charset="0"/>
                <a:cs typeface="Calibri" panose="020F0502020204030204" pitchFamily="34" charset="0"/>
              </a:rPr>
              <a:t>Order – </a:t>
            </a:r>
            <a:r>
              <a:rPr lang="en-US" dirty="0" err="1">
                <a:latin typeface="Calibri" panose="020F0502020204030204" pitchFamily="34" charset="0"/>
                <a:cs typeface="Calibri" panose="020F0502020204030204" pitchFamily="34" charset="0"/>
              </a:rPr>
              <a:t>perciformes</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Family – </a:t>
            </a:r>
            <a:r>
              <a:rPr lang="en-US" dirty="0" err="1">
                <a:latin typeface="Calibri" panose="020F0502020204030204" pitchFamily="34" charset="0"/>
                <a:cs typeface="Calibri" panose="020F0502020204030204" pitchFamily="34" charset="0"/>
              </a:rPr>
              <a:t>istiophoridae</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Genus – </a:t>
            </a:r>
            <a:r>
              <a:rPr lang="en-US" i="1" dirty="0" err="1">
                <a:latin typeface="Calibri" panose="020F0502020204030204" pitchFamily="34" charset="0"/>
                <a:cs typeface="Calibri" panose="020F0502020204030204" pitchFamily="34" charset="0"/>
              </a:rPr>
              <a:t>makaira</a:t>
            </a:r>
            <a:endParaRPr lang="en-US" i="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Species - </a:t>
            </a:r>
            <a:r>
              <a:rPr lang="en-US" i="1" dirty="0">
                <a:latin typeface="Calibri" panose="020F0502020204030204" pitchFamily="34" charset="0"/>
                <a:cs typeface="Calibri" panose="020F0502020204030204" pitchFamily="34" charset="0"/>
              </a:rPr>
              <a:t>nigricans</a:t>
            </a:r>
          </a:p>
          <a:p>
            <a:endParaRPr lang="en-US" dirty="0"/>
          </a:p>
        </p:txBody>
      </p:sp>
      <p:pic>
        <p:nvPicPr>
          <p:cNvPr id="4" name="Picture 3">
            <a:extLst>
              <a:ext uri="{FF2B5EF4-FFF2-40B4-BE49-F238E27FC236}">
                <a16:creationId xmlns:a16="http://schemas.microsoft.com/office/drawing/2014/main" id="{202275AB-B802-4ACF-BE8B-259C1237B67E}"/>
              </a:ext>
            </a:extLst>
          </p:cNvPr>
          <p:cNvPicPr>
            <a:picLocks noChangeAspect="1"/>
          </p:cNvPicPr>
          <p:nvPr/>
        </p:nvPicPr>
        <p:blipFill>
          <a:blip r:embed="rId2"/>
          <a:stretch>
            <a:fillRect/>
          </a:stretch>
        </p:blipFill>
        <p:spPr>
          <a:xfrm>
            <a:off x="6599581" y="3181240"/>
            <a:ext cx="2968489" cy="2098049"/>
          </a:xfrm>
          <a:prstGeom prst="rect">
            <a:avLst/>
          </a:prstGeom>
        </p:spPr>
      </p:pic>
      <p:pic>
        <p:nvPicPr>
          <p:cNvPr id="5" name="Picture 4">
            <a:extLst>
              <a:ext uri="{FF2B5EF4-FFF2-40B4-BE49-F238E27FC236}">
                <a16:creationId xmlns:a16="http://schemas.microsoft.com/office/drawing/2014/main" id="{4718511C-4594-4353-8C89-A4AD7C7D84EE}"/>
              </a:ext>
            </a:extLst>
          </p:cNvPr>
          <p:cNvPicPr>
            <a:picLocks noChangeAspect="1"/>
          </p:cNvPicPr>
          <p:nvPr/>
        </p:nvPicPr>
        <p:blipFill>
          <a:blip r:embed="rId3"/>
          <a:stretch>
            <a:fillRect/>
          </a:stretch>
        </p:blipFill>
        <p:spPr>
          <a:xfrm>
            <a:off x="6096000" y="1462622"/>
            <a:ext cx="4115444" cy="1596177"/>
          </a:xfrm>
          <a:prstGeom prst="rect">
            <a:avLst/>
          </a:prstGeom>
        </p:spPr>
      </p:pic>
      <p:pic>
        <p:nvPicPr>
          <p:cNvPr id="6" name="Picture 5">
            <a:extLst>
              <a:ext uri="{FF2B5EF4-FFF2-40B4-BE49-F238E27FC236}">
                <a16:creationId xmlns:a16="http://schemas.microsoft.com/office/drawing/2014/main" id="{05A6BC1D-2479-443F-B700-8A6A8639752D}"/>
              </a:ext>
            </a:extLst>
          </p:cNvPr>
          <p:cNvPicPr>
            <a:picLocks noChangeAspect="1"/>
          </p:cNvPicPr>
          <p:nvPr/>
        </p:nvPicPr>
        <p:blipFill>
          <a:blip r:embed="rId4"/>
          <a:stretch>
            <a:fillRect/>
          </a:stretch>
        </p:blipFill>
        <p:spPr>
          <a:xfrm>
            <a:off x="6927808" y="5524749"/>
            <a:ext cx="2451828" cy="1027043"/>
          </a:xfrm>
          <a:prstGeom prst="rect">
            <a:avLst/>
          </a:prstGeom>
        </p:spPr>
      </p:pic>
    </p:spTree>
    <p:extLst>
      <p:ext uri="{BB962C8B-B14F-4D97-AF65-F5344CB8AC3E}">
        <p14:creationId xmlns:p14="http://schemas.microsoft.com/office/powerpoint/2010/main" val="129232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2922-F4B1-41EE-AC6B-BF99C04D9D62}"/>
              </a:ext>
            </a:extLst>
          </p:cNvPr>
          <p:cNvSpPr>
            <a:spLocks noGrp="1"/>
          </p:cNvSpPr>
          <p:nvPr>
            <p:ph type="title"/>
          </p:nvPr>
        </p:nvSpPr>
        <p:spPr>
          <a:xfrm>
            <a:off x="1274390" y="0"/>
            <a:ext cx="10364451" cy="1596177"/>
          </a:xfrm>
        </p:spPr>
        <p:txBody>
          <a:bodyPr/>
          <a:lstStyle/>
          <a:p>
            <a:r>
              <a:rPr lang="en-US" dirty="0"/>
              <a:t>Physical Characteristics</a:t>
            </a:r>
          </a:p>
        </p:txBody>
      </p:sp>
      <p:sp>
        <p:nvSpPr>
          <p:cNvPr id="4" name="Content Placeholder 3">
            <a:extLst>
              <a:ext uri="{FF2B5EF4-FFF2-40B4-BE49-F238E27FC236}">
                <a16:creationId xmlns:a16="http://schemas.microsoft.com/office/drawing/2014/main" id="{79CADCAD-B329-459E-A0EB-2FB472E3448A}"/>
              </a:ext>
            </a:extLst>
          </p:cNvPr>
          <p:cNvSpPr>
            <a:spLocks noGrp="1"/>
          </p:cNvSpPr>
          <p:nvPr>
            <p:ph sz="quarter" idx="13"/>
          </p:nvPr>
        </p:nvSpPr>
        <p:spPr>
          <a:xfrm>
            <a:off x="989974" y="1277889"/>
            <a:ext cx="5106026" cy="5467468"/>
          </a:xfrm>
        </p:spPr>
        <p:txBody>
          <a:bodyPr>
            <a:normAutofit fontScale="62500" lnSpcReduction="20000"/>
          </a:bodyPr>
          <a:lstStyle/>
          <a:p>
            <a:pPr marL="457200" indent="-457200">
              <a:buFont typeface="+mj-lt"/>
              <a:buAutoNum type="alphaUcPeriod"/>
            </a:pPr>
            <a:r>
              <a:rPr lang="en-US" dirty="0"/>
              <a:t>Eye is the largest of all billfish species and can be kept warm with specialized cells to enhance vision in low-light conditions</a:t>
            </a:r>
          </a:p>
          <a:p>
            <a:pPr marL="457200" indent="-457200">
              <a:buFont typeface="+mj-lt"/>
              <a:buAutoNum type="alphaUcPeriod"/>
            </a:pPr>
            <a:r>
              <a:rPr lang="en-US" dirty="0"/>
              <a:t>Most distinctive feature is the long bill projecting outward from the front, thinner than that of its closest relative, the black marlin. It is covered in rough denticles that can stun prey</a:t>
            </a:r>
          </a:p>
          <a:p>
            <a:pPr marL="457200" indent="-457200">
              <a:buFont typeface="+mj-lt"/>
              <a:buAutoNum type="alphaUcPeriod"/>
            </a:pPr>
            <a:r>
              <a:rPr lang="en-US" dirty="0"/>
              <a:t>Ear bones called otoliths detect vibrations caused by soundwaves propagating through water</a:t>
            </a:r>
          </a:p>
          <a:p>
            <a:pPr marL="457200" indent="-457200">
              <a:buFont typeface="+mj-lt"/>
              <a:buAutoNum type="alphaUcPeriod"/>
            </a:pPr>
            <a:r>
              <a:rPr lang="en-US" dirty="0"/>
              <a:t>Lateral line uses specialized hair cells to sense prey</a:t>
            </a:r>
          </a:p>
          <a:p>
            <a:pPr marL="457200" indent="-457200">
              <a:buFont typeface="+mj-lt"/>
              <a:buAutoNum type="alphaUcPeriod"/>
            </a:pPr>
            <a:r>
              <a:rPr lang="en-US" dirty="0"/>
              <a:t>Stiff operculum protects gills</a:t>
            </a:r>
          </a:p>
          <a:p>
            <a:pPr marL="457200" indent="-457200">
              <a:buFont typeface="+mj-lt"/>
              <a:buAutoNum type="alphaUcPeriod"/>
            </a:pPr>
            <a:r>
              <a:rPr lang="en-US" dirty="0"/>
              <a:t>Specialized bones act as hinges to allow the jaw to open wider than would otherwise be possible, allowing the marlin to consume larger prey</a:t>
            </a:r>
          </a:p>
          <a:p>
            <a:pPr marL="457200" indent="-457200">
              <a:buFont typeface="+mj-lt"/>
              <a:buAutoNum type="alphaUcPeriod"/>
            </a:pPr>
            <a:r>
              <a:rPr lang="en-US" dirty="0"/>
              <a:t>Pectoral, dorsal, and pelvic fins aid the marlin in balance and maneuverability; also can be retracted to enhance speed</a:t>
            </a:r>
          </a:p>
          <a:p>
            <a:pPr marL="457200" indent="-457200">
              <a:buFont typeface="+mj-lt"/>
              <a:buAutoNum type="alphaUcPeriod"/>
            </a:pPr>
            <a:r>
              <a:rPr lang="en-US" dirty="0"/>
              <a:t>A highly developed optic center in the brain endows the marlin with excellent vision to aid in hunting</a:t>
            </a:r>
          </a:p>
          <a:p>
            <a:pPr marL="457200" indent="-457200">
              <a:buFont typeface="+mj-lt"/>
              <a:buAutoNum type="alphaUcPeriod"/>
            </a:pPr>
            <a:r>
              <a:rPr lang="en-US" dirty="0"/>
              <a:t>Lunate caudal fin extends above and below width of body to enhance swimming efficiency.</a:t>
            </a:r>
          </a:p>
          <a:p>
            <a:pPr marL="457200" indent="-457200">
              <a:buFont typeface="+mj-lt"/>
              <a:buAutoNum type="alphaUcPeriod"/>
            </a:pPr>
            <a:endParaRPr lang="en-US" dirty="0"/>
          </a:p>
          <a:p>
            <a:pPr marL="457200" indent="-457200">
              <a:buFont typeface="+mj-lt"/>
              <a:buAutoNum type="alphaUcPeriod"/>
            </a:pPr>
            <a:endParaRPr lang="en-US" dirty="0"/>
          </a:p>
          <a:p>
            <a:endParaRPr lang="en-US" dirty="0"/>
          </a:p>
        </p:txBody>
      </p:sp>
      <p:pic>
        <p:nvPicPr>
          <p:cNvPr id="6" name="Content Placeholder 5">
            <a:extLst>
              <a:ext uri="{FF2B5EF4-FFF2-40B4-BE49-F238E27FC236}">
                <a16:creationId xmlns:a16="http://schemas.microsoft.com/office/drawing/2014/main" id="{B4066EA0-8969-4E6F-8AB8-B508D8F32A30}"/>
              </a:ext>
            </a:extLst>
          </p:cNvPr>
          <p:cNvPicPr>
            <a:picLocks noGrp="1" noChangeAspect="1"/>
          </p:cNvPicPr>
          <p:nvPr>
            <p:ph sz="quarter" idx="14"/>
          </p:nvPr>
        </p:nvPicPr>
        <p:blipFill>
          <a:blip r:embed="rId2"/>
          <a:stretch>
            <a:fillRect/>
          </a:stretch>
        </p:blipFill>
        <p:spPr>
          <a:xfrm>
            <a:off x="6282144" y="1596177"/>
            <a:ext cx="5641113" cy="2538501"/>
          </a:xfrm>
          <a:prstGeom prst="rect">
            <a:avLst/>
          </a:prstGeom>
        </p:spPr>
      </p:pic>
      <p:sp>
        <p:nvSpPr>
          <p:cNvPr id="7" name="TextBox 6">
            <a:extLst>
              <a:ext uri="{FF2B5EF4-FFF2-40B4-BE49-F238E27FC236}">
                <a16:creationId xmlns:a16="http://schemas.microsoft.com/office/drawing/2014/main" id="{62E2146F-7948-4925-A94C-E7BE5E186F3F}"/>
              </a:ext>
            </a:extLst>
          </p:cNvPr>
          <p:cNvSpPr txBox="1"/>
          <p:nvPr/>
        </p:nvSpPr>
        <p:spPr>
          <a:xfrm>
            <a:off x="6665843" y="4267201"/>
            <a:ext cx="4972998" cy="1754326"/>
          </a:xfrm>
          <a:prstGeom prst="rect">
            <a:avLst/>
          </a:prstGeom>
          <a:noFill/>
        </p:spPr>
        <p:txBody>
          <a:bodyPr wrap="square" rtlCol="0">
            <a:spAutoFit/>
          </a:bodyPr>
          <a:lstStyle/>
          <a:p>
            <a:r>
              <a:rPr lang="en-US" sz="2400" dirty="0"/>
              <a:t>The Blue Marlin can grow up to 14 feet in length and weigh up to 1,985 pounds!</a:t>
            </a:r>
          </a:p>
          <a:p>
            <a:r>
              <a:rPr lang="en-US" dirty="0">
                <a:hlinkClick r:id="rId3"/>
              </a:rPr>
              <a:t>https://www.nationalgeographic.com/animals/fish/b/blue-marlin/</a:t>
            </a:r>
            <a:r>
              <a:rPr lang="en-US" dirty="0"/>
              <a:t> </a:t>
            </a:r>
          </a:p>
        </p:txBody>
      </p:sp>
    </p:spTree>
    <p:extLst>
      <p:ext uri="{BB962C8B-B14F-4D97-AF65-F5344CB8AC3E}">
        <p14:creationId xmlns:p14="http://schemas.microsoft.com/office/powerpoint/2010/main" val="2280836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4D51-D634-4214-8CD1-3A3EB16CD558}"/>
              </a:ext>
            </a:extLst>
          </p:cNvPr>
          <p:cNvSpPr>
            <a:spLocks noGrp="1"/>
          </p:cNvSpPr>
          <p:nvPr>
            <p:ph type="title"/>
          </p:nvPr>
        </p:nvSpPr>
        <p:spPr>
          <a:xfrm>
            <a:off x="837574" y="154691"/>
            <a:ext cx="10364451" cy="1197031"/>
          </a:xfrm>
        </p:spPr>
        <p:txBody>
          <a:bodyPr>
            <a:normAutofit fontScale="90000"/>
          </a:bodyPr>
          <a:lstStyle/>
          <a:p>
            <a:r>
              <a:rPr lang="en-US" dirty="0"/>
              <a:t>Internal Anatomy</a:t>
            </a:r>
            <a:br>
              <a:rPr lang="en-US" dirty="0"/>
            </a:br>
            <a:r>
              <a:rPr lang="en-US" sz="2800" dirty="0"/>
              <a:t>the blue marlin’s internal organs are similar to those of most </a:t>
            </a:r>
            <a:r>
              <a:rPr lang="en-US" sz="2800" dirty="0" err="1"/>
              <a:t>osteichthyes</a:t>
            </a:r>
            <a:endParaRPr lang="en-US" dirty="0"/>
          </a:p>
        </p:txBody>
      </p:sp>
      <p:sp>
        <p:nvSpPr>
          <p:cNvPr id="3" name="Content Placeholder 2">
            <a:extLst>
              <a:ext uri="{FF2B5EF4-FFF2-40B4-BE49-F238E27FC236}">
                <a16:creationId xmlns:a16="http://schemas.microsoft.com/office/drawing/2014/main" id="{DA6A45B1-3E4D-4991-8ECF-DCACD7E0236F}"/>
              </a:ext>
            </a:extLst>
          </p:cNvPr>
          <p:cNvSpPr>
            <a:spLocks noGrp="1"/>
          </p:cNvSpPr>
          <p:nvPr>
            <p:ph sz="quarter" idx="13"/>
          </p:nvPr>
        </p:nvSpPr>
        <p:spPr>
          <a:xfrm>
            <a:off x="989974" y="1373178"/>
            <a:ext cx="5106026" cy="5040873"/>
          </a:xfrm>
        </p:spPr>
        <p:txBody>
          <a:bodyPr>
            <a:normAutofit fontScale="77500" lnSpcReduction="20000"/>
          </a:bodyPr>
          <a:lstStyle/>
          <a:p>
            <a:pPr marL="0" indent="0" algn="ctr">
              <a:buNone/>
            </a:pPr>
            <a:r>
              <a:rPr lang="en-US" i="1" dirty="0"/>
              <a:t>Notable features</a:t>
            </a:r>
          </a:p>
          <a:p>
            <a:r>
              <a:rPr lang="en-US" dirty="0"/>
              <a:t>gills – delicate flaps of tissue beneath operculum used for gas exchange</a:t>
            </a:r>
          </a:p>
          <a:p>
            <a:r>
              <a:rPr lang="en-US" dirty="0"/>
              <a:t>Spinal cord – relays sensory information throughout the body</a:t>
            </a:r>
          </a:p>
          <a:p>
            <a:r>
              <a:rPr lang="en-US" dirty="0"/>
              <a:t>Heart – pumps blood throughout the body for gas exchange with tissues</a:t>
            </a:r>
          </a:p>
          <a:p>
            <a:r>
              <a:rPr lang="en-US" dirty="0"/>
              <a:t>Stomach and intestines – digest food and absorb nutrients</a:t>
            </a:r>
          </a:p>
          <a:p>
            <a:r>
              <a:rPr lang="en-US" dirty="0"/>
              <a:t>Pyloric </a:t>
            </a:r>
            <a:r>
              <a:rPr lang="en-US" dirty="0" err="1"/>
              <a:t>cacum</a:t>
            </a:r>
            <a:r>
              <a:rPr lang="en-US" dirty="0"/>
              <a:t> – secretes enzymes that aid in digestion</a:t>
            </a:r>
          </a:p>
          <a:p>
            <a:r>
              <a:rPr lang="en-US" dirty="0"/>
              <a:t>Liver – secretes enzymes to break down fats; helps filter waste from body</a:t>
            </a:r>
          </a:p>
          <a:p>
            <a:r>
              <a:rPr lang="en-US" dirty="0"/>
              <a:t>Gonad – reproductive organ</a:t>
            </a:r>
          </a:p>
          <a:p>
            <a:r>
              <a:rPr lang="en-US" dirty="0"/>
              <a:t>Urinary orifice (vent) – site of waste excretion</a:t>
            </a:r>
          </a:p>
        </p:txBody>
      </p:sp>
      <p:pic>
        <p:nvPicPr>
          <p:cNvPr id="5" name="Content Placeholder 4">
            <a:extLst>
              <a:ext uri="{FF2B5EF4-FFF2-40B4-BE49-F238E27FC236}">
                <a16:creationId xmlns:a16="http://schemas.microsoft.com/office/drawing/2014/main" id="{1C7E58CE-E334-4B0E-B0E9-ADD0D9E22FD1}"/>
              </a:ext>
            </a:extLst>
          </p:cNvPr>
          <p:cNvPicPr>
            <a:picLocks noGrp="1" noChangeAspect="1"/>
          </p:cNvPicPr>
          <p:nvPr>
            <p:ph sz="quarter" idx="14"/>
          </p:nvPr>
        </p:nvPicPr>
        <p:blipFill>
          <a:blip r:embed="rId2"/>
          <a:stretch>
            <a:fillRect/>
          </a:stretch>
        </p:blipFill>
        <p:spPr>
          <a:xfrm>
            <a:off x="6748709" y="1627071"/>
            <a:ext cx="5443291" cy="2916321"/>
          </a:xfrm>
          <a:prstGeom prst="rect">
            <a:avLst/>
          </a:prstGeom>
        </p:spPr>
      </p:pic>
    </p:spTree>
    <p:extLst>
      <p:ext uri="{BB962C8B-B14F-4D97-AF65-F5344CB8AC3E}">
        <p14:creationId xmlns:p14="http://schemas.microsoft.com/office/powerpoint/2010/main" val="1295484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6F5-B0EC-4A9A-A185-30B1FE206616}"/>
              </a:ext>
            </a:extLst>
          </p:cNvPr>
          <p:cNvSpPr>
            <a:spLocks noGrp="1"/>
          </p:cNvSpPr>
          <p:nvPr>
            <p:ph type="title"/>
          </p:nvPr>
        </p:nvSpPr>
        <p:spPr>
          <a:xfrm>
            <a:off x="913774" y="0"/>
            <a:ext cx="10364451" cy="1471132"/>
          </a:xfrm>
        </p:spPr>
        <p:txBody>
          <a:bodyPr/>
          <a:lstStyle/>
          <a:p>
            <a:r>
              <a:rPr lang="en-US" dirty="0"/>
              <a:t>Range and distribution</a:t>
            </a:r>
          </a:p>
        </p:txBody>
      </p:sp>
      <p:pic>
        <p:nvPicPr>
          <p:cNvPr id="6" name="Content Placeholder 5">
            <a:extLst>
              <a:ext uri="{FF2B5EF4-FFF2-40B4-BE49-F238E27FC236}">
                <a16:creationId xmlns:a16="http://schemas.microsoft.com/office/drawing/2014/main" id="{F1E2BE91-EF45-40D0-9FC2-09881E950D47}"/>
              </a:ext>
            </a:extLst>
          </p:cNvPr>
          <p:cNvPicPr>
            <a:picLocks noGrp="1" noChangeAspect="1"/>
          </p:cNvPicPr>
          <p:nvPr>
            <p:ph sz="quarter" idx="13"/>
          </p:nvPr>
        </p:nvPicPr>
        <p:blipFill>
          <a:blip r:embed="rId2"/>
          <a:stretch>
            <a:fillRect/>
          </a:stretch>
        </p:blipFill>
        <p:spPr>
          <a:xfrm>
            <a:off x="2581583" y="2016926"/>
            <a:ext cx="7028832" cy="3514416"/>
          </a:xfrm>
          <a:prstGeom prst="rect">
            <a:avLst/>
          </a:prstGeom>
        </p:spPr>
      </p:pic>
      <p:sp>
        <p:nvSpPr>
          <p:cNvPr id="7" name="TextBox 6">
            <a:extLst>
              <a:ext uri="{FF2B5EF4-FFF2-40B4-BE49-F238E27FC236}">
                <a16:creationId xmlns:a16="http://schemas.microsoft.com/office/drawing/2014/main" id="{1A35FB37-0206-43FA-9223-EBF8503A7F69}"/>
              </a:ext>
            </a:extLst>
          </p:cNvPr>
          <p:cNvSpPr txBox="1"/>
          <p:nvPr/>
        </p:nvSpPr>
        <p:spPr>
          <a:xfrm>
            <a:off x="2226364" y="1055633"/>
            <a:ext cx="7739270" cy="830997"/>
          </a:xfrm>
          <a:prstGeom prst="rect">
            <a:avLst/>
          </a:prstGeom>
          <a:noFill/>
        </p:spPr>
        <p:txBody>
          <a:bodyPr wrap="square" rtlCol="0">
            <a:spAutoFit/>
          </a:bodyPr>
          <a:lstStyle/>
          <a:p>
            <a:r>
              <a:rPr lang="en-US" sz="2400" dirty="0"/>
              <a:t>The Atlantic Blue Marlin is ubiquitous throughout the tropical, sub-tropical, and temperate waters of the Atlantic Ocean. </a:t>
            </a:r>
          </a:p>
        </p:txBody>
      </p:sp>
      <p:sp>
        <p:nvSpPr>
          <p:cNvPr id="3" name="TextBox 2">
            <a:extLst>
              <a:ext uri="{FF2B5EF4-FFF2-40B4-BE49-F238E27FC236}">
                <a16:creationId xmlns:a16="http://schemas.microsoft.com/office/drawing/2014/main" id="{F4530130-617D-477C-871B-713365031489}"/>
              </a:ext>
            </a:extLst>
          </p:cNvPr>
          <p:cNvSpPr txBox="1"/>
          <p:nvPr/>
        </p:nvSpPr>
        <p:spPr>
          <a:xfrm>
            <a:off x="2451652" y="5802367"/>
            <a:ext cx="7182678" cy="461665"/>
          </a:xfrm>
          <a:prstGeom prst="rect">
            <a:avLst/>
          </a:prstGeom>
          <a:noFill/>
        </p:spPr>
        <p:txBody>
          <a:bodyPr wrap="square" rtlCol="0">
            <a:spAutoFit/>
          </a:bodyPr>
          <a:lstStyle/>
          <a:p>
            <a:r>
              <a:rPr lang="en-US" sz="2400" dirty="0"/>
              <a:t>Its latitudinal range extends from about 44</a:t>
            </a:r>
            <a:r>
              <a:rPr lang="en-US" sz="2400" dirty="0">
                <a:latin typeface="Arial" panose="020B0604020202020204" pitchFamily="34" charset="0"/>
                <a:cs typeface="Arial" panose="020B0604020202020204" pitchFamily="34" charset="0"/>
              </a:rPr>
              <a:t>̊ N to 30̊ S.</a:t>
            </a:r>
            <a:endParaRPr lang="en-US" sz="2400" dirty="0"/>
          </a:p>
        </p:txBody>
      </p:sp>
    </p:spTree>
    <p:extLst>
      <p:ext uri="{BB962C8B-B14F-4D97-AF65-F5344CB8AC3E}">
        <p14:creationId xmlns:p14="http://schemas.microsoft.com/office/powerpoint/2010/main" val="273325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AFA2-6E59-4F95-829F-DC84C73FDA36}"/>
              </a:ext>
            </a:extLst>
          </p:cNvPr>
          <p:cNvSpPr>
            <a:spLocks noGrp="1"/>
          </p:cNvSpPr>
          <p:nvPr>
            <p:ph type="title"/>
          </p:nvPr>
        </p:nvSpPr>
        <p:spPr>
          <a:xfrm>
            <a:off x="913150" y="0"/>
            <a:ext cx="10364451" cy="1113183"/>
          </a:xfrm>
        </p:spPr>
        <p:txBody>
          <a:bodyPr/>
          <a:lstStyle/>
          <a:p>
            <a:r>
              <a:rPr lang="en-US" dirty="0"/>
              <a:t>reproduction</a:t>
            </a:r>
          </a:p>
        </p:txBody>
      </p:sp>
      <p:pic>
        <p:nvPicPr>
          <p:cNvPr id="6" name="Content Placeholder 5">
            <a:extLst>
              <a:ext uri="{FF2B5EF4-FFF2-40B4-BE49-F238E27FC236}">
                <a16:creationId xmlns:a16="http://schemas.microsoft.com/office/drawing/2014/main" id="{8A684EC6-23E8-4AE6-AD98-4D515571E996}"/>
              </a:ext>
            </a:extLst>
          </p:cNvPr>
          <p:cNvPicPr>
            <a:picLocks noGrp="1" noChangeAspect="1"/>
          </p:cNvPicPr>
          <p:nvPr>
            <p:ph sz="quarter" idx="13"/>
          </p:nvPr>
        </p:nvPicPr>
        <p:blipFill>
          <a:blip r:embed="rId2"/>
          <a:stretch>
            <a:fillRect/>
          </a:stretch>
        </p:blipFill>
        <p:spPr>
          <a:xfrm>
            <a:off x="1022799" y="1389131"/>
            <a:ext cx="4565650" cy="3424238"/>
          </a:xfrm>
          <a:prstGeom prst="rect">
            <a:avLst/>
          </a:prstGeom>
        </p:spPr>
      </p:pic>
      <p:sp>
        <p:nvSpPr>
          <p:cNvPr id="5" name="Content Placeholder 4">
            <a:extLst>
              <a:ext uri="{FF2B5EF4-FFF2-40B4-BE49-F238E27FC236}">
                <a16:creationId xmlns:a16="http://schemas.microsoft.com/office/drawing/2014/main" id="{E599E181-B455-43A9-9A54-DCEA5F1CC30B}"/>
              </a:ext>
            </a:extLst>
          </p:cNvPr>
          <p:cNvSpPr>
            <a:spLocks noGrp="1"/>
          </p:cNvSpPr>
          <p:nvPr>
            <p:ph sz="quarter" idx="14"/>
          </p:nvPr>
        </p:nvSpPr>
        <p:spPr>
          <a:xfrm>
            <a:off x="6307410" y="1113183"/>
            <a:ext cx="5105400" cy="4492487"/>
          </a:xfrm>
        </p:spPr>
        <p:txBody>
          <a:bodyPr>
            <a:noAutofit/>
          </a:bodyPr>
          <a:lstStyle/>
          <a:p>
            <a:r>
              <a:rPr lang="en-US" dirty="0"/>
              <a:t>The Blue marlin is a spawning species, with females producing millions of eggs in a reproductive season (May – November).</a:t>
            </a:r>
          </a:p>
          <a:p>
            <a:r>
              <a:rPr lang="en-US" dirty="0"/>
              <a:t>Males produce milt, the seminal fluid of bony fishes, to fertilize the eggs.</a:t>
            </a:r>
          </a:p>
          <a:p>
            <a:r>
              <a:rPr lang="en-US" dirty="0"/>
              <a:t>Spawning is known to occur offshore of </a:t>
            </a:r>
            <a:r>
              <a:rPr lang="en-US" dirty="0" err="1"/>
              <a:t>cuba</a:t>
            </a:r>
            <a:r>
              <a:rPr lang="en-US" dirty="0"/>
              <a:t>.</a:t>
            </a:r>
          </a:p>
          <a:p>
            <a:r>
              <a:rPr lang="en-US" dirty="0"/>
              <a:t>Females can spawn up to four times in one season, producing upwards of 7 million eggs. Less than 1% of the offspring will survive to adulthood.</a:t>
            </a:r>
          </a:p>
        </p:txBody>
      </p:sp>
      <p:sp>
        <p:nvSpPr>
          <p:cNvPr id="7" name="TextBox 6">
            <a:extLst>
              <a:ext uri="{FF2B5EF4-FFF2-40B4-BE49-F238E27FC236}">
                <a16:creationId xmlns:a16="http://schemas.microsoft.com/office/drawing/2014/main" id="{4F186BB2-375E-4844-9787-73C5C845E82E}"/>
              </a:ext>
            </a:extLst>
          </p:cNvPr>
          <p:cNvSpPr txBox="1"/>
          <p:nvPr/>
        </p:nvSpPr>
        <p:spPr>
          <a:xfrm>
            <a:off x="932860" y="4903304"/>
            <a:ext cx="4745528" cy="646331"/>
          </a:xfrm>
          <a:prstGeom prst="rect">
            <a:avLst/>
          </a:prstGeom>
          <a:noFill/>
        </p:spPr>
        <p:txBody>
          <a:bodyPr wrap="square" rtlCol="0">
            <a:spAutoFit/>
          </a:bodyPr>
          <a:lstStyle/>
          <a:p>
            <a:r>
              <a:rPr lang="en-US" dirty="0"/>
              <a:t>The blue marlin larvae are about 12.5 mm when first hatched.</a:t>
            </a:r>
          </a:p>
        </p:txBody>
      </p:sp>
    </p:spTree>
    <p:extLst>
      <p:ext uri="{BB962C8B-B14F-4D97-AF65-F5344CB8AC3E}">
        <p14:creationId xmlns:p14="http://schemas.microsoft.com/office/powerpoint/2010/main" val="382463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06AA1-DF0D-411A-A79C-6D9070F961ED}"/>
              </a:ext>
            </a:extLst>
          </p:cNvPr>
          <p:cNvSpPr>
            <a:spLocks noGrp="1"/>
          </p:cNvSpPr>
          <p:nvPr>
            <p:ph type="title"/>
          </p:nvPr>
        </p:nvSpPr>
        <p:spPr>
          <a:xfrm>
            <a:off x="913774" y="35421"/>
            <a:ext cx="10364451" cy="1157275"/>
          </a:xfrm>
        </p:spPr>
        <p:txBody>
          <a:bodyPr/>
          <a:lstStyle/>
          <a:p>
            <a:r>
              <a:rPr lang="en-US" dirty="0"/>
              <a:t>Unique characteristics</a:t>
            </a:r>
          </a:p>
        </p:txBody>
      </p:sp>
      <p:pic>
        <p:nvPicPr>
          <p:cNvPr id="6" name="Picture 5">
            <a:extLst>
              <a:ext uri="{FF2B5EF4-FFF2-40B4-BE49-F238E27FC236}">
                <a16:creationId xmlns:a16="http://schemas.microsoft.com/office/drawing/2014/main" id="{CB28F8A2-3226-4162-A331-E71C40BAB481}"/>
              </a:ext>
            </a:extLst>
          </p:cNvPr>
          <p:cNvPicPr>
            <a:picLocks noChangeAspect="1"/>
          </p:cNvPicPr>
          <p:nvPr/>
        </p:nvPicPr>
        <p:blipFill>
          <a:blip r:embed="rId2"/>
          <a:stretch>
            <a:fillRect/>
          </a:stretch>
        </p:blipFill>
        <p:spPr>
          <a:xfrm>
            <a:off x="7420389" y="1192696"/>
            <a:ext cx="3573118" cy="4764157"/>
          </a:xfrm>
          <a:prstGeom prst="rect">
            <a:avLst/>
          </a:prstGeom>
        </p:spPr>
      </p:pic>
      <p:sp>
        <p:nvSpPr>
          <p:cNvPr id="7" name="TextBox 6">
            <a:extLst>
              <a:ext uri="{FF2B5EF4-FFF2-40B4-BE49-F238E27FC236}">
                <a16:creationId xmlns:a16="http://schemas.microsoft.com/office/drawing/2014/main" id="{F681C28B-3BC9-4397-BAEE-553F72B84CCD}"/>
              </a:ext>
            </a:extLst>
          </p:cNvPr>
          <p:cNvSpPr txBox="1"/>
          <p:nvPr/>
        </p:nvSpPr>
        <p:spPr>
          <a:xfrm>
            <a:off x="1086678" y="1431235"/>
            <a:ext cx="5234609" cy="4893647"/>
          </a:xfrm>
          <a:prstGeom prst="rect">
            <a:avLst/>
          </a:prstGeom>
          <a:noFill/>
        </p:spPr>
        <p:txBody>
          <a:bodyPr wrap="square" rtlCol="0">
            <a:spAutoFit/>
          </a:bodyPr>
          <a:lstStyle/>
          <a:p>
            <a:r>
              <a:rPr lang="en-US" sz="2400" dirty="0"/>
              <a:t>Arguably the most unique and identifying characteristics of the Atlantic blue marlin include its long, spear-like bill and large, pointed first dorsal fin. These distinctive features, along with its copious size make this species highly sought after by humans, both for its meat and as a trophy for sport anglers. </a:t>
            </a:r>
          </a:p>
          <a:p>
            <a:endParaRPr lang="en-US" sz="2400" dirty="0"/>
          </a:p>
          <a:p>
            <a:r>
              <a:rPr lang="en-US" sz="2400" dirty="0"/>
              <a:t>Although not endangered, marine conservationists worry that the species is currently being fished at rates that may not be sustainable.</a:t>
            </a:r>
          </a:p>
        </p:txBody>
      </p:sp>
    </p:spTree>
    <p:extLst>
      <p:ext uri="{BB962C8B-B14F-4D97-AF65-F5344CB8AC3E}">
        <p14:creationId xmlns:p14="http://schemas.microsoft.com/office/powerpoint/2010/main" val="101788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3C4D-CBB9-4699-BDD7-B1BF8ADA4359}"/>
              </a:ext>
            </a:extLst>
          </p:cNvPr>
          <p:cNvSpPr>
            <a:spLocks noGrp="1"/>
          </p:cNvSpPr>
          <p:nvPr>
            <p:ph type="title"/>
          </p:nvPr>
        </p:nvSpPr>
        <p:spPr>
          <a:xfrm>
            <a:off x="913149" y="35422"/>
            <a:ext cx="10364451" cy="1130770"/>
          </a:xfrm>
        </p:spPr>
        <p:txBody>
          <a:bodyPr>
            <a:normAutofit/>
          </a:bodyPr>
          <a:lstStyle/>
          <a:p>
            <a:r>
              <a:rPr lang="en-US" sz="4800" dirty="0"/>
              <a:t>diet</a:t>
            </a:r>
          </a:p>
        </p:txBody>
      </p:sp>
      <p:sp>
        <p:nvSpPr>
          <p:cNvPr id="3" name="Content Placeholder 2">
            <a:extLst>
              <a:ext uri="{FF2B5EF4-FFF2-40B4-BE49-F238E27FC236}">
                <a16:creationId xmlns:a16="http://schemas.microsoft.com/office/drawing/2014/main" id="{D49EE7C7-D77E-4FBE-B53A-44D8CCB79832}"/>
              </a:ext>
            </a:extLst>
          </p:cNvPr>
          <p:cNvSpPr>
            <a:spLocks noGrp="1"/>
          </p:cNvSpPr>
          <p:nvPr>
            <p:ph sz="quarter" idx="13"/>
          </p:nvPr>
        </p:nvSpPr>
        <p:spPr>
          <a:xfrm>
            <a:off x="913149" y="1518953"/>
            <a:ext cx="5106026" cy="4603551"/>
          </a:xfrm>
        </p:spPr>
        <p:txBody>
          <a:bodyPr>
            <a:normAutofit/>
          </a:bodyPr>
          <a:lstStyle/>
          <a:p>
            <a:r>
              <a:rPr lang="en-US" dirty="0"/>
              <a:t>The Atlantic blue marlin is an apex predator that spends most of its time near the surface waters of the open ocean. As such, its primary food sources include tuna, mackerel, dolphinfish, and other species that may be found in the same area. They are also known to feed on invertebrate species such as squid.</a:t>
            </a:r>
          </a:p>
          <a:p>
            <a:r>
              <a:rPr lang="en-US" dirty="0"/>
              <a:t>Anglers often use the blue marlin’s natural prey as live bait to catch them</a:t>
            </a:r>
          </a:p>
        </p:txBody>
      </p:sp>
      <p:pic>
        <p:nvPicPr>
          <p:cNvPr id="5" name="Content Placeholder 4">
            <a:extLst>
              <a:ext uri="{FF2B5EF4-FFF2-40B4-BE49-F238E27FC236}">
                <a16:creationId xmlns:a16="http://schemas.microsoft.com/office/drawing/2014/main" id="{0CD9761F-68D4-46BC-817F-0FDE1F32D39A}"/>
              </a:ext>
            </a:extLst>
          </p:cNvPr>
          <p:cNvPicPr>
            <a:picLocks noGrp="1" noChangeAspect="1"/>
          </p:cNvPicPr>
          <p:nvPr>
            <p:ph sz="quarter" idx="14"/>
          </p:nvPr>
        </p:nvPicPr>
        <p:blipFill>
          <a:blip r:embed="rId2"/>
          <a:stretch>
            <a:fillRect/>
          </a:stretch>
        </p:blipFill>
        <p:spPr>
          <a:xfrm>
            <a:off x="6277590" y="1166192"/>
            <a:ext cx="5287617" cy="2440860"/>
          </a:xfrm>
          <a:prstGeom prst="rect">
            <a:avLst/>
          </a:prstGeom>
        </p:spPr>
      </p:pic>
      <p:pic>
        <p:nvPicPr>
          <p:cNvPr id="6" name="Picture 5">
            <a:extLst>
              <a:ext uri="{FF2B5EF4-FFF2-40B4-BE49-F238E27FC236}">
                <a16:creationId xmlns:a16="http://schemas.microsoft.com/office/drawing/2014/main" id="{46278F98-B20B-4BD1-B218-BDDFFE1AF9AA}"/>
              </a:ext>
            </a:extLst>
          </p:cNvPr>
          <p:cNvPicPr>
            <a:picLocks noChangeAspect="1"/>
          </p:cNvPicPr>
          <p:nvPr/>
        </p:nvPicPr>
        <p:blipFill>
          <a:blip r:embed="rId3"/>
          <a:stretch>
            <a:fillRect/>
          </a:stretch>
        </p:blipFill>
        <p:spPr>
          <a:xfrm>
            <a:off x="7001076" y="3915008"/>
            <a:ext cx="3840646" cy="2561793"/>
          </a:xfrm>
          <a:prstGeom prst="rect">
            <a:avLst/>
          </a:prstGeom>
        </p:spPr>
      </p:pic>
    </p:spTree>
    <p:extLst>
      <p:ext uri="{BB962C8B-B14F-4D97-AF65-F5344CB8AC3E}">
        <p14:creationId xmlns:p14="http://schemas.microsoft.com/office/powerpoint/2010/main" val="189797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EC5B-EA85-435D-A992-195FCAEB4AC7}"/>
              </a:ext>
            </a:extLst>
          </p:cNvPr>
          <p:cNvSpPr>
            <a:spLocks noGrp="1"/>
          </p:cNvSpPr>
          <p:nvPr>
            <p:ph type="title"/>
          </p:nvPr>
        </p:nvSpPr>
        <p:spPr>
          <a:xfrm>
            <a:off x="1397205" y="-207705"/>
            <a:ext cx="5934969" cy="817306"/>
          </a:xfrm>
        </p:spPr>
        <p:txBody>
          <a:bodyPr/>
          <a:lstStyle/>
          <a:p>
            <a:r>
              <a:rPr lang="en-US" dirty="0"/>
              <a:t>Habitat and niche</a:t>
            </a:r>
          </a:p>
        </p:txBody>
      </p:sp>
      <p:sp>
        <p:nvSpPr>
          <p:cNvPr id="5" name="Picture Placeholder 4">
            <a:extLst>
              <a:ext uri="{FF2B5EF4-FFF2-40B4-BE49-F238E27FC236}">
                <a16:creationId xmlns:a16="http://schemas.microsoft.com/office/drawing/2014/main" id="{2B987F3F-1DB5-478D-A5C9-2E0AAC61FC2D}"/>
              </a:ext>
            </a:extLst>
          </p:cNvPr>
          <p:cNvSpPr>
            <a:spLocks noGrp="1"/>
          </p:cNvSpPr>
          <p:nvPr>
            <p:ph type="pic" idx="1"/>
          </p:nvPr>
        </p:nvSpPr>
        <p:spPr/>
      </p:sp>
      <p:sp>
        <p:nvSpPr>
          <p:cNvPr id="6" name="Text Placeholder 5">
            <a:extLst>
              <a:ext uri="{FF2B5EF4-FFF2-40B4-BE49-F238E27FC236}">
                <a16:creationId xmlns:a16="http://schemas.microsoft.com/office/drawing/2014/main" id="{EC9EAE59-D247-452A-815B-9795AC1DE9A1}"/>
              </a:ext>
            </a:extLst>
          </p:cNvPr>
          <p:cNvSpPr>
            <a:spLocks noGrp="1"/>
          </p:cNvSpPr>
          <p:nvPr>
            <p:ph type="body" sz="half" idx="2"/>
          </p:nvPr>
        </p:nvSpPr>
        <p:spPr>
          <a:xfrm>
            <a:off x="1006559" y="795131"/>
            <a:ext cx="5934949" cy="5698434"/>
          </a:xfrm>
        </p:spPr>
        <p:txBody>
          <a:bodyPr>
            <a:noAutofit/>
          </a:bodyPr>
          <a:lstStyle/>
          <a:p>
            <a:r>
              <a:rPr lang="en-US" sz="2000" dirty="0"/>
              <a:t>The blue marlin is one of the top predators in the open ocean ecosystem. While not widely considered a keystone species, it still serves an important role in regulating the populations of fish at lower trophic levels. </a:t>
            </a:r>
          </a:p>
          <a:p>
            <a:r>
              <a:rPr lang="en-US" sz="2000" dirty="0"/>
              <a:t>If blue marlins were to be removed from the ecosystem, possible consequences might include increased populations of other large pelagic fish species and subsequent decreases in numbers of organisms at lower trophic levels. Repercussions would most likely extend to lowering biodiversity and therefore the overall health of the pelagic ecosystem.</a:t>
            </a:r>
          </a:p>
        </p:txBody>
      </p:sp>
      <p:pic>
        <p:nvPicPr>
          <p:cNvPr id="7" name="Picture 6">
            <a:extLst>
              <a:ext uri="{FF2B5EF4-FFF2-40B4-BE49-F238E27FC236}">
                <a16:creationId xmlns:a16="http://schemas.microsoft.com/office/drawing/2014/main" id="{19B832B6-1304-475D-8F38-24E6896D65BF}"/>
              </a:ext>
            </a:extLst>
          </p:cNvPr>
          <p:cNvPicPr>
            <a:picLocks noChangeAspect="1"/>
          </p:cNvPicPr>
          <p:nvPr/>
        </p:nvPicPr>
        <p:blipFill>
          <a:blip r:embed="rId2"/>
          <a:stretch>
            <a:fillRect/>
          </a:stretch>
        </p:blipFill>
        <p:spPr>
          <a:xfrm>
            <a:off x="7310169" y="609601"/>
            <a:ext cx="3484626" cy="5181600"/>
          </a:xfrm>
          <a:prstGeom prst="rect">
            <a:avLst/>
          </a:prstGeom>
        </p:spPr>
      </p:pic>
    </p:spTree>
    <p:extLst>
      <p:ext uri="{BB962C8B-B14F-4D97-AF65-F5344CB8AC3E}">
        <p14:creationId xmlns:p14="http://schemas.microsoft.com/office/powerpoint/2010/main" val="287263572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513</TotalTime>
  <Words>1056</Words>
  <Application>Microsoft Office PowerPoint</Application>
  <PresentationFormat>Widescreen</PresentationFormat>
  <Paragraphs>76</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Tw Cen MT</vt:lpstr>
      <vt:lpstr>Droplet</vt:lpstr>
      <vt:lpstr>Atlantic Blue marlin</vt:lpstr>
      <vt:lpstr>taxonomy</vt:lpstr>
      <vt:lpstr>Physical Characteristics</vt:lpstr>
      <vt:lpstr>Internal Anatomy the blue marlin’s internal organs are similar to those of most osteichthyes</vt:lpstr>
      <vt:lpstr>Range and distribution</vt:lpstr>
      <vt:lpstr>reproduction</vt:lpstr>
      <vt:lpstr>Unique characteristics</vt:lpstr>
      <vt:lpstr>diet</vt:lpstr>
      <vt:lpstr>Habitat and niche</vt:lpstr>
      <vt:lpstr>adaptations</vt:lpstr>
      <vt:lpstr>symbiosis</vt:lpstr>
      <vt:lpstr>Blue marlin on the hunt!</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Atlantic Blue marlin</dc:title>
  <dc:creator>Ben Darnell</dc:creator>
  <cp:lastModifiedBy>Ben Darnell</cp:lastModifiedBy>
  <cp:revision>32</cp:revision>
  <dcterms:created xsi:type="dcterms:W3CDTF">2018-09-26T05:27:07Z</dcterms:created>
  <dcterms:modified xsi:type="dcterms:W3CDTF">2018-09-27T13:37:36Z</dcterms:modified>
</cp:coreProperties>
</file>