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4970D4-CEFE-4E58-A4FA-B2AAC23A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203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The atomic nucleus, isotopes,</a:t>
            </a:r>
            <a:br>
              <a:rPr lang="en-US" sz="4400" dirty="0"/>
            </a:br>
            <a:r>
              <a:rPr lang="en-US" sz="4400" dirty="0"/>
              <a:t>and radioactive decay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5A8B65-96FB-4653-8F8B-49979BFAD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8871" y="2117035"/>
            <a:ext cx="4411081" cy="3859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21DEA-B7B4-4900-AB08-8FA29E28A7CD}"/>
              </a:ext>
            </a:extLst>
          </p:cNvPr>
          <p:cNvSpPr txBox="1"/>
          <p:nvPr/>
        </p:nvSpPr>
        <p:spPr>
          <a:xfrm>
            <a:off x="3819617" y="6125938"/>
            <a:ext cx="454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https://commons.wikimedia.org/wiki/File:Radioactive.svg</a:t>
            </a:r>
          </a:p>
        </p:txBody>
      </p:sp>
    </p:spTree>
    <p:extLst>
      <p:ext uri="{BB962C8B-B14F-4D97-AF65-F5344CB8AC3E}">
        <p14:creationId xmlns:p14="http://schemas.microsoft.com/office/powerpoint/2010/main" val="371351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CB768-60BC-4562-A142-E8606D4A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78296"/>
            <a:ext cx="9905998" cy="129871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Gamma decay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33EF4-7062-4320-A0D3-646A248AB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973" y="1577009"/>
            <a:ext cx="6325228" cy="2412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F2B280-5923-4B3A-9D73-D97EE2C6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04" y="4301258"/>
            <a:ext cx="3399377" cy="23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7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A23745-6BE1-4386-A873-61C82BCE1773}"/>
              </a:ext>
            </a:extLst>
          </p:cNvPr>
          <p:cNvSpPr txBox="1"/>
          <p:nvPr/>
        </p:nvSpPr>
        <p:spPr>
          <a:xfrm>
            <a:off x="649357" y="609600"/>
            <a:ext cx="11052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time it takes for half of a radioactive substance to decay is known as its </a:t>
            </a:r>
            <a:r>
              <a:rPr lang="en-US" sz="2400" i="1" dirty="0"/>
              <a:t>half life.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Scientists use this information to estimate the age of rocks and artifacts.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60D31-E66D-4790-B880-9A3D854AF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79" y="2505383"/>
            <a:ext cx="5181600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7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A361D3-3B95-4FD0-9FA5-5AAABE85830A}"/>
              </a:ext>
            </a:extLst>
          </p:cNvPr>
          <p:cNvSpPr txBox="1"/>
          <p:nvPr/>
        </p:nvSpPr>
        <p:spPr>
          <a:xfrm>
            <a:off x="1192696" y="874643"/>
            <a:ext cx="9740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example, Strontium-90 undergoes Beta decay to become Yttrium-90, with a half life of about 29 years.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5DFE8-E255-4199-A62C-D3C62CF0B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870" y="3101009"/>
            <a:ext cx="5308599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6D66A3-F570-4213-81FB-6DF17281A939}"/>
              </a:ext>
            </a:extLst>
          </p:cNvPr>
          <p:cNvSpPr txBox="1"/>
          <p:nvPr/>
        </p:nvSpPr>
        <p:spPr>
          <a:xfrm>
            <a:off x="1033670" y="530087"/>
            <a:ext cx="96210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Recall that atoms are composed of 3 subatomic particles: protons, neutrons, and electrons</a:t>
            </a:r>
          </a:p>
          <a:p>
            <a:endParaRPr lang="en-US" sz="3200" dirty="0"/>
          </a:p>
          <a:p>
            <a:r>
              <a:rPr lang="en-US" sz="3200" dirty="0"/>
              <a:t>Protons – (+) charge, mass of 1 </a:t>
            </a:r>
            <a:r>
              <a:rPr lang="en-US" sz="3200" dirty="0" err="1"/>
              <a:t>amu</a:t>
            </a:r>
            <a:endParaRPr lang="en-US" sz="3200" dirty="0"/>
          </a:p>
          <a:p>
            <a:r>
              <a:rPr lang="en-US" sz="3200" dirty="0"/>
              <a:t>Neutrons – no charge, mass of 1 </a:t>
            </a:r>
            <a:r>
              <a:rPr lang="en-US" sz="3200" dirty="0" err="1"/>
              <a:t>amu</a:t>
            </a:r>
            <a:endParaRPr lang="en-US" sz="3200" dirty="0"/>
          </a:p>
          <a:p>
            <a:r>
              <a:rPr lang="en-US" sz="3200" dirty="0"/>
              <a:t>Electrons – (-) charge, no mass (or so small we can ignore it)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30B75-FF5B-45C1-A36E-B12E6FA1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439" y="4178063"/>
            <a:ext cx="3661121" cy="23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5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7304-D015-4E50-8BD2-3535005A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385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Fyi</a:t>
            </a:r>
            <a:r>
              <a:rPr lang="en-US" dirty="0"/>
              <a:t>, there are lots more</a:t>
            </a:r>
            <a:br>
              <a:rPr lang="en-US" dirty="0"/>
            </a:br>
            <a:r>
              <a:rPr lang="en-US" dirty="0"/>
              <a:t>but you only need to know protons, neutrons, and electrons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2D68C-0C7B-4CC9-BBEB-2727909DB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410" y="2514600"/>
            <a:ext cx="4785179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9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9A427-65EF-42DF-B2B9-AF21A9713455}"/>
              </a:ext>
            </a:extLst>
          </p:cNvPr>
          <p:cNvSpPr txBox="1"/>
          <p:nvPr/>
        </p:nvSpPr>
        <p:spPr>
          <a:xfrm>
            <a:off x="675861" y="341243"/>
            <a:ext cx="1091979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number of protons determines an atom’s identity.</a:t>
            </a:r>
          </a:p>
          <a:p>
            <a:endParaRPr lang="en-US" sz="4000" dirty="0"/>
          </a:p>
          <a:p>
            <a:r>
              <a:rPr lang="en-US" sz="4000" dirty="0"/>
              <a:t>For instance, an atom with 6 protons is </a:t>
            </a:r>
            <a:r>
              <a:rPr lang="en-US" sz="4000" i="1" dirty="0"/>
              <a:t>always</a:t>
            </a:r>
            <a:r>
              <a:rPr lang="en-US" sz="4000" dirty="0"/>
              <a:t> carbon</a:t>
            </a:r>
          </a:p>
          <a:p>
            <a:endParaRPr lang="en-US" sz="4000" dirty="0"/>
          </a:p>
          <a:p>
            <a:r>
              <a:rPr lang="en-US" sz="4000" dirty="0"/>
              <a:t>An atom with 8 protons, is </a:t>
            </a:r>
            <a:r>
              <a:rPr lang="en-US" sz="4000" i="1" dirty="0"/>
              <a:t>always </a:t>
            </a:r>
            <a:r>
              <a:rPr lang="en-US" sz="4000" dirty="0"/>
              <a:t>oxygen</a:t>
            </a:r>
          </a:p>
          <a:p>
            <a:endParaRPr lang="en-US" sz="4000" dirty="0"/>
          </a:p>
          <a:p>
            <a:r>
              <a:rPr lang="en-US" sz="4000" dirty="0"/>
              <a:t>An atom with 74 protons is </a:t>
            </a:r>
            <a:r>
              <a:rPr lang="en-US" sz="4000" i="1" dirty="0"/>
              <a:t>ALWAYS </a:t>
            </a:r>
            <a:r>
              <a:rPr lang="en-US" sz="4000" dirty="0"/>
              <a:t>Tungsten</a:t>
            </a:r>
          </a:p>
        </p:txBody>
      </p:sp>
    </p:spTree>
    <p:extLst>
      <p:ext uri="{BB962C8B-B14F-4D97-AF65-F5344CB8AC3E}">
        <p14:creationId xmlns:p14="http://schemas.microsoft.com/office/powerpoint/2010/main" val="30069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C735-3121-4E5C-835D-8C68C4A3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28546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However…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3F1EA-924B-4DCB-A70F-048FC74EC1AB}"/>
              </a:ext>
            </a:extLst>
          </p:cNvPr>
          <p:cNvSpPr txBox="1"/>
          <p:nvPr/>
        </p:nvSpPr>
        <p:spPr>
          <a:xfrm>
            <a:off x="596348" y="1285461"/>
            <a:ext cx="11092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Sometimes we find atoms that have the same number of protons (so they are the same element) but </a:t>
            </a:r>
            <a:r>
              <a:rPr lang="en-US" sz="2400" i="1" dirty="0"/>
              <a:t>different </a:t>
            </a:r>
            <a:r>
              <a:rPr lang="en-US" sz="2400" dirty="0"/>
              <a:t>numbers of neutrons</a:t>
            </a:r>
          </a:p>
          <a:p>
            <a:endParaRPr lang="en-US" sz="2400" dirty="0"/>
          </a:p>
          <a:p>
            <a:r>
              <a:rPr lang="en-US" sz="2400" dirty="0"/>
              <a:t>Ex: 98.9% of carbon on Earth has 6 protons and 6 neutrons, but 1.1% has 6 protons and 7 neutrons, and &gt;0.0001% has 6 protons and 8 neutrons</a:t>
            </a:r>
          </a:p>
          <a:p>
            <a:endParaRPr lang="en-US" sz="2400" dirty="0"/>
          </a:p>
          <a:p>
            <a:r>
              <a:rPr lang="en-US" sz="2400" dirty="0"/>
              <a:t>These are called </a:t>
            </a:r>
            <a:r>
              <a:rPr lang="en-US" sz="2400" i="1" dirty="0"/>
              <a:t>isotopes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E833E-A73D-46DB-9F85-B0952ECDA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277" y="3963117"/>
            <a:ext cx="5116374" cy="24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8D69AE-DE2E-481B-B536-A1000E77A2EA}"/>
              </a:ext>
            </a:extLst>
          </p:cNvPr>
          <p:cNvSpPr txBox="1"/>
          <p:nvPr/>
        </p:nvSpPr>
        <p:spPr>
          <a:xfrm>
            <a:off x="3828843" y="6467804"/>
            <a:ext cx="5539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https://atmos.washington.edu/~dennis/321/321_Lecture_23.pdf</a:t>
            </a:r>
          </a:p>
        </p:txBody>
      </p:sp>
    </p:spTree>
    <p:extLst>
      <p:ext uri="{BB962C8B-B14F-4D97-AF65-F5344CB8AC3E}">
        <p14:creationId xmlns:p14="http://schemas.microsoft.com/office/powerpoint/2010/main" val="92740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44C73E-C558-439E-883A-0AEA3A1420D3}"/>
                  </a:ext>
                </a:extLst>
              </p:cNvPr>
              <p:cNvSpPr txBox="1"/>
              <p:nvPr/>
            </p:nvSpPr>
            <p:spPr>
              <a:xfrm>
                <a:off x="742122" y="477078"/>
                <a:ext cx="10840278" cy="5002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When we write chemical symbols for isotopes,</a:t>
                </a:r>
              </a:p>
              <a:p>
                <a:r>
                  <a:rPr lang="en-US" sz="3600" dirty="0"/>
                  <a:t>The atom’s mass number goes in the top left, and the atomic number goes in the bottom left.</a:t>
                </a:r>
              </a:p>
              <a:p>
                <a:endParaRPr lang="en-US" sz="3600" dirty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sz="5400" dirty="0"/>
                  <a:t>,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sz="4800" dirty="0"/>
                  <a:t> ,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endParaRPr lang="en-US" sz="4800" dirty="0"/>
              </a:p>
              <a:p>
                <a:endParaRPr lang="en-US" sz="4800" dirty="0"/>
              </a:p>
              <a:p>
                <a:r>
                  <a:rPr lang="en-US" sz="3600" dirty="0"/>
                  <a:t>We could also represent them this way</a:t>
                </a:r>
              </a:p>
              <a:p>
                <a:r>
                  <a:rPr lang="en-US" sz="3600" dirty="0"/>
                  <a:t>C-12,    C-13,    C-14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44C73E-C558-439E-883A-0AEA3A142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2" y="477078"/>
                <a:ext cx="10840278" cy="5002331"/>
              </a:xfrm>
              <a:prstGeom prst="rect">
                <a:avLst/>
              </a:prstGeom>
              <a:blipFill>
                <a:blip r:embed="rId2"/>
                <a:stretch>
                  <a:fillRect l="-1744" t="-1827" r="-1350" b="-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25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51AAD1-19F3-4FE5-803C-16167F12388A}"/>
              </a:ext>
            </a:extLst>
          </p:cNvPr>
          <p:cNvSpPr txBox="1"/>
          <p:nvPr/>
        </p:nvSpPr>
        <p:spPr>
          <a:xfrm>
            <a:off x="1139687" y="1099930"/>
            <a:ext cx="98331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 that particles of the nucleus (protons and neutrons) are held together by the strong force.</a:t>
            </a:r>
          </a:p>
          <a:p>
            <a:endParaRPr lang="en-US" dirty="0"/>
          </a:p>
          <a:p>
            <a:r>
              <a:rPr lang="en-US" dirty="0"/>
              <a:t>However, some isotopes are unstable. When that happens, particles can be spontaneously ejected from the nucleus.</a:t>
            </a:r>
          </a:p>
          <a:p>
            <a:endParaRPr lang="en-US" dirty="0"/>
          </a:p>
          <a:p>
            <a:r>
              <a:rPr lang="en-US" dirty="0"/>
              <a:t>We call this radioactive decay.</a:t>
            </a:r>
          </a:p>
          <a:p>
            <a:endParaRPr lang="en-US" dirty="0"/>
          </a:p>
          <a:p>
            <a:r>
              <a:rPr lang="en-US" dirty="0"/>
              <a:t>There are 3 types:</a:t>
            </a:r>
          </a:p>
          <a:p>
            <a:r>
              <a:rPr lang="en-US" dirty="0"/>
              <a:t>Alpha radiation, Beta radiation, and Gamma radiation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E2C30-B00F-44DA-95E3-475D55C9B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83" y="4052803"/>
            <a:ext cx="4147621" cy="2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3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F975C8-38F4-45AE-BB54-BE6A306B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75" y="1829214"/>
            <a:ext cx="7955650" cy="40945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CDAD36C-EB69-4BE1-8F26-B7702C70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64241"/>
            <a:ext cx="9905998" cy="114962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Alpha decay</a:t>
            </a:r>
          </a:p>
        </p:txBody>
      </p:sp>
    </p:spTree>
    <p:extLst>
      <p:ext uri="{BB962C8B-B14F-4D97-AF65-F5344CB8AC3E}">
        <p14:creationId xmlns:p14="http://schemas.microsoft.com/office/powerpoint/2010/main" val="365702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DE9D3-E95E-4F2D-897A-36865F9A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944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Beta decay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24203-F43C-4899-9F91-AD5867557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75" y="2374415"/>
            <a:ext cx="10405049" cy="27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04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287</TotalTime>
  <Words>359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 Math</vt:lpstr>
      <vt:lpstr>Century Gothic</vt:lpstr>
      <vt:lpstr>Mesh</vt:lpstr>
      <vt:lpstr>The atomic nucleus, isotopes, and radioactive decay</vt:lpstr>
      <vt:lpstr>PowerPoint Presentation</vt:lpstr>
      <vt:lpstr>Fyi, there are lots more but you only need to know protons, neutrons, and electrons</vt:lpstr>
      <vt:lpstr>PowerPoint Presentation</vt:lpstr>
      <vt:lpstr>However…</vt:lpstr>
      <vt:lpstr>PowerPoint Presentation</vt:lpstr>
      <vt:lpstr>PowerPoint Presentation</vt:lpstr>
      <vt:lpstr>Alpha decay</vt:lpstr>
      <vt:lpstr>Beta decay</vt:lpstr>
      <vt:lpstr>Gamma decay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atomic nucleus and radioactive decay</dc:title>
  <dc:creator>Ben Darnell</dc:creator>
  <cp:lastModifiedBy>Ben Darnell</cp:lastModifiedBy>
  <cp:revision>14</cp:revision>
  <dcterms:created xsi:type="dcterms:W3CDTF">2018-09-19T14:24:49Z</dcterms:created>
  <dcterms:modified xsi:type="dcterms:W3CDTF">2018-09-19T19:12:34Z</dcterms:modified>
</cp:coreProperties>
</file>